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0"/>
  </p:notesMasterIdLst>
  <p:sldIdLst>
    <p:sldId id="256" r:id="rId2"/>
    <p:sldId id="273" r:id="rId3"/>
    <p:sldId id="257" r:id="rId4"/>
    <p:sldId id="258" r:id="rId5"/>
    <p:sldId id="259" r:id="rId6"/>
    <p:sldId id="274" r:id="rId7"/>
    <p:sldId id="260" r:id="rId8"/>
    <p:sldId id="261" r:id="rId9"/>
    <p:sldId id="264" r:id="rId10"/>
    <p:sldId id="271" r:id="rId11"/>
    <p:sldId id="262" r:id="rId12"/>
    <p:sldId id="272" r:id="rId13"/>
    <p:sldId id="263" r:id="rId14"/>
    <p:sldId id="265" r:id="rId15"/>
    <p:sldId id="266" r:id="rId16"/>
    <p:sldId id="267" r:id="rId17"/>
    <p:sldId id="26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09" autoAdjust="0"/>
    <p:restoredTop sz="81630"/>
  </p:normalViewPr>
  <p:slideViewPr>
    <p:cSldViewPr snapToGrid="0" snapToObjects="1">
      <p:cViewPr varScale="1">
        <p:scale>
          <a:sx n="93" d="100"/>
          <a:sy n="93" d="100"/>
        </p:scale>
        <p:origin x="84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87B59-E5FA-104C-A4CF-2A4718BD6AF6}" type="datetimeFigureOut">
              <a:rPr lang="en-US" smtClean="0"/>
              <a:t>3/10/2018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7A125-7CC2-5D4F-B570-46EEE41BEA3C}" type="slidenum">
              <a:rPr lang="en-US" smtClean="0"/>
              <a:t>‹#›</a:t>
            </a:fld>
            <a:endParaRPr lang="en-US"/>
          </a:p>
        </p:txBody>
      </p:sp>
    </p:spTree>
    <p:extLst>
      <p:ext uri="{BB962C8B-B14F-4D97-AF65-F5344CB8AC3E}">
        <p14:creationId xmlns:p14="http://schemas.microsoft.com/office/powerpoint/2010/main" val="1549265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we are going</a:t>
            </a:r>
            <a:r>
              <a:rPr lang="en-US" baseline="0" dirty="0"/>
              <a:t> to present our final project, image blending</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a:t>
            </a:fld>
            <a:endParaRPr lang="en-US"/>
          </a:p>
        </p:txBody>
      </p:sp>
    </p:spTree>
    <p:extLst>
      <p:ext uri="{BB962C8B-B14F-4D97-AF65-F5344CB8AC3E}">
        <p14:creationId xmlns:p14="http://schemas.microsoft.com/office/powerpoint/2010/main" val="138279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do </a:t>
            </a:r>
            <a:r>
              <a:rPr lang="en-US" baseline="0" dirty="0" err="1"/>
              <a:t>poisson</a:t>
            </a:r>
            <a:r>
              <a:rPr lang="en-US" baseline="0" dirty="0"/>
              <a:t> blending in log domain, we can preserve the contrast in source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12</a:t>
            </a:fld>
            <a:endParaRPr lang="en-US"/>
          </a:p>
        </p:txBody>
      </p:sp>
    </p:spTree>
    <p:extLst>
      <p:ext uri="{BB962C8B-B14F-4D97-AF65-F5344CB8AC3E}">
        <p14:creationId xmlns:p14="http://schemas.microsoft.com/office/powerpoint/2010/main" val="121018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dealing</a:t>
            </a:r>
            <a:r>
              <a:rPr lang="en-US" baseline="0" dirty="0"/>
              <a:t> with objects with holes and</a:t>
            </a:r>
            <a:r>
              <a:rPr lang="en-US" dirty="0"/>
              <a:t> want</a:t>
            </a:r>
            <a:r>
              <a:rPr lang="en-US" baseline="0" dirty="0"/>
              <a:t> to have a transparent effect, mixing gradients is what you need. The way to do it is simple, you just set the target gradient with the maximum gradient of source image and target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13</a:t>
            </a:fld>
            <a:endParaRPr lang="en-US"/>
          </a:p>
        </p:txBody>
      </p:sp>
    </p:spTree>
    <p:extLst>
      <p:ext uri="{BB962C8B-B14F-4D97-AF65-F5344CB8AC3E}">
        <p14:creationId xmlns:p14="http://schemas.microsoft.com/office/powerpoint/2010/main" val="14851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Poisson blending</a:t>
            </a:r>
            <a:r>
              <a:rPr lang="en-US" baseline="0" dirty="0"/>
              <a:t> can also be used to flatten textures. To do this, we need to do a edge detection first, if an edge is not detected around a pixel, the target gradient is set to 0.</a:t>
            </a:r>
          </a:p>
          <a:p>
            <a:r>
              <a:rPr lang="en-US" baseline="0" dirty="0"/>
              <a:t>We did a texture flattening in this region, it’s clear to see that the two rows down here is smoother then original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14</a:t>
            </a:fld>
            <a:endParaRPr lang="en-US"/>
          </a:p>
        </p:txBody>
      </p:sp>
    </p:spTree>
    <p:extLst>
      <p:ext uri="{BB962C8B-B14F-4D97-AF65-F5344CB8AC3E}">
        <p14:creationId xmlns:p14="http://schemas.microsoft.com/office/powerpoint/2010/main" val="56974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did the local illumination change. It</a:t>
            </a:r>
            <a:r>
              <a:rPr lang="en-US" baseline="0" dirty="0"/>
              <a:t> can be used when a portion of an image is under exposed or over exposed.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15</a:t>
            </a:fld>
            <a:endParaRPr lang="en-US"/>
          </a:p>
        </p:txBody>
      </p:sp>
    </p:spTree>
    <p:extLst>
      <p:ext uri="{BB962C8B-B14F-4D97-AF65-F5344CB8AC3E}">
        <p14:creationId xmlns:p14="http://schemas.microsoft.com/office/powerpoint/2010/main" val="1556656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we did with </a:t>
            </a:r>
            <a:r>
              <a:rPr lang="en-US" dirty="0" err="1"/>
              <a:t>poisson</a:t>
            </a:r>
            <a:r>
              <a:rPr lang="en-US" dirty="0"/>
              <a:t> blending is local</a:t>
            </a:r>
            <a:r>
              <a:rPr lang="en-US" baseline="0" dirty="0"/>
              <a:t> color change. The task of only turning a part of an image’s color usually can be performed by precisely selecting an object and then changing the color, but </a:t>
            </a:r>
            <a:r>
              <a:rPr lang="en-US" baseline="0" dirty="0" err="1"/>
              <a:t>poisson</a:t>
            </a:r>
            <a:r>
              <a:rPr lang="en-US" baseline="0" dirty="0"/>
              <a:t> blending frees the user from tedium of precise selection.</a:t>
            </a:r>
          </a:p>
          <a:p>
            <a:r>
              <a:rPr lang="en-US" baseline="0" dirty="0"/>
              <a:t>In this example we can see, we selected a region slightly larger than the tree, but still got nice result from the loose selection.</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16</a:t>
            </a:fld>
            <a:endParaRPr lang="en-US"/>
          </a:p>
        </p:txBody>
      </p:sp>
    </p:spTree>
    <p:extLst>
      <p:ext uri="{BB962C8B-B14F-4D97-AF65-F5344CB8AC3E}">
        <p14:creationId xmlns:p14="http://schemas.microsoft.com/office/powerpoint/2010/main" val="2064650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we has some texture images that we want to tile. However, we can see that if we tile them naively, the boarder is very obvious.</a:t>
            </a:r>
          </a:p>
          <a:p>
            <a:r>
              <a:rPr lang="en-US" dirty="0"/>
              <a:t>If we use passion blending and set the boundary condition to the opposite side of the boarder, and the value of boarder pixels equal to the average of itself and its opposite pixels. </a:t>
            </a:r>
          </a:p>
          <a:p>
            <a:r>
              <a:rPr lang="en-US" dirty="0"/>
              <a:t>then we will get a seamless tiling. </a:t>
            </a:r>
          </a:p>
        </p:txBody>
      </p:sp>
      <p:sp>
        <p:nvSpPr>
          <p:cNvPr id="4" name="灯片编号占位符 3"/>
          <p:cNvSpPr>
            <a:spLocks noGrp="1"/>
          </p:cNvSpPr>
          <p:nvPr>
            <p:ph type="sldNum" sz="quarter" idx="10"/>
          </p:nvPr>
        </p:nvSpPr>
        <p:spPr/>
        <p:txBody>
          <a:bodyPr/>
          <a:lstStyle/>
          <a:p>
            <a:fld id="{2D97A125-7CC2-5D4F-B570-46EEE41BEA3C}" type="slidenum">
              <a:rPr lang="en-US" smtClean="0"/>
              <a:t>17</a:t>
            </a:fld>
            <a:endParaRPr lang="en-US"/>
          </a:p>
        </p:txBody>
      </p:sp>
    </p:spTree>
    <p:extLst>
      <p:ext uri="{BB962C8B-B14F-4D97-AF65-F5344CB8AC3E}">
        <p14:creationId xmlns:p14="http://schemas.microsoft.com/office/powerpoint/2010/main" val="140291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image blending is what you can think of when</a:t>
            </a:r>
            <a:r>
              <a:rPr lang="en-US" baseline="0" dirty="0"/>
              <a:t> you want to make funny images like put someone’s face on </a:t>
            </a:r>
            <a:r>
              <a:rPr lang="en-US" baseline="0" dirty="0" err="1"/>
              <a:t>mona</a:t>
            </a:r>
            <a:r>
              <a:rPr lang="en-US" baseline="0" dirty="0"/>
              <a:t> </a:t>
            </a:r>
            <a:r>
              <a:rPr lang="en-US" baseline="0" dirty="0" err="1"/>
              <a:t>lisa</a:t>
            </a:r>
            <a:r>
              <a:rPr lang="en-US" baseline="0" dirty="0"/>
              <a:t>. There are two mostly used image blending algorithms, </a:t>
            </a:r>
            <a:r>
              <a:rPr lang="en-US" baseline="0" dirty="0" err="1"/>
              <a:t>laplacian</a:t>
            </a:r>
            <a:r>
              <a:rPr lang="en-US" baseline="0" dirty="0"/>
              <a:t> pyramid blending and </a:t>
            </a:r>
            <a:r>
              <a:rPr lang="en-US" baseline="0" dirty="0" err="1"/>
              <a:t>poisson</a:t>
            </a:r>
            <a:r>
              <a:rPr lang="en-US" baseline="0" dirty="0"/>
              <a:t> blending. We implemented both of them, and compared the results</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2</a:t>
            </a:fld>
            <a:endParaRPr lang="en-US"/>
          </a:p>
        </p:txBody>
      </p:sp>
    </p:spTree>
    <p:extLst>
      <p:ext uri="{BB962C8B-B14F-4D97-AF65-F5344CB8AC3E}">
        <p14:creationId xmlns:p14="http://schemas.microsoft.com/office/powerpoint/2010/main" val="180649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Laplacian</a:t>
            </a:r>
            <a:r>
              <a:rPr lang="en-US" baseline="0" dirty="0"/>
              <a:t> pyramid blending is based on </a:t>
            </a:r>
            <a:r>
              <a:rPr lang="en-US" baseline="0" dirty="0" err="1"/>
              <a:t>laplacian</a:t>
            </a:r>
            <a:r>
              <a:rPr lang="en-US" baseline="0" dirty="0"/>
              <a:t> pyramid representation which subsamples an image to reducing resolutions.</a:t>
            </a:r>
          </a:p>
          <a:p>
            <a:r>
              <a:rPr lang="en-US" baseline="0" dirty="0"/>
              <a:t>So say you have image f0, you first do a </a:t>
            </a:r>
            <a:r>
              <a:rPr lang="en-US" baseline="0" dirty="0" err="1"/>
              <a:t>gaussian</a:t>
            </a:r>
            <a:r>
              <a:rPr lang="en-US" baseline="0" dirty="0"/>
              <a:t> blur and then subsample to ½ resolution of f0 to get f1, and you do it repeatedly until get to the </a:t>
            </a:r>
            <a:r>
              <a:rPr lang="en-US" baseline="0" dirty="0" err="1"/>
              <a:t>minmum</a:t>
            </a:r>
            <a:r>
              <a:rPr lang="en-US" baseline="0" dirty="0"/>
              <a:t> resolution you can get, this is called </a:t>
            </a:r>
            <a:r>
              <a:rPr lang="en-US" baseline="0" dirty="0" err="1"/>
              <a:t>gaussian</a:t>
            </a:r>
            <a:r>
              <a:rPr lang="en-US" baseline="0" dirty="0"/>
              <a:t> pyramid. For </a:t>
            </a:r>
            <a:r>
              <a:rPr lang="en-US" baseline="0" dirty="0" err="1"/>
              <a:t>laplacian</a:t>
            </a:r>
            <a:r>
              <a:rPr lang="en-US" baseline="0" dirty="0"/>
              <a:t> pyramid, you just subtract higher </a:t>
            </a:r>
            <a:r>
              <a:rPr lang="en-US" baseline="0" dirty="0" err="1"/>
              <a:t>gaussian</a:t>
            </a:r>
            <a:r>
              <a:rPr lang="en-US" baseline="0" dirty="0"/>
              <a:t> pyramid level from current </a:t>
            </a:r>
            <a:r>
              <a:rPr lang="en-US" baseline="0" dirty="0" err="1"/>
              <a:t>gaussian</a:t>
            </a:r>
            <a:r>
              <a:rPr lang="en-US" baseline="0" dirty="0"/>
              <a:t> level. And for the last level, just assign it with the </a:t>
            </a:r>
            <a:r>
              <a:rPr lang="en-US" baseline="0" dirty="0" err="1"/>
              <a:t>gaussian</a:t>
            </a:r>
            <a:r>
              <a:rPr lang="en-US" baseline="0" dirty="0"/>
              <a:t> pyramid level. Basically, </a:t>
            </a:r>
            <a:r>
              <a:rPr lang="en-US" baseline="0" dirty="0" err="1"/>
              <a:t>laplacian</a:t>
            </a:r>
            <a:r>
              <a:rPr lang="en-US" baseline="0" dirty="0"/>
              <a:t> pyramid stores high frequency information.</a:t>
            </a:r>
          </a:p>
          <a:p>
            <a:r>
              <a:rPr lang="en-US" baseline="0" dirty="0"/>
              <a:t>If you want to recover the image from all the </a:t>
            </a:r>
            <a:r>
              <a:rPr lang="en-US" baseline="0" dirty="0" err="1"/>
              <a:t>laplacian</a:t>
            </a:r>
            <a:r>
              <a:rPr lang="en-US" baseline="0" dirty="0"/>
              <a:t> levels, you just add them up.</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4</a:t>
            </a:fld>
            <a:endParaRPr lang="en-US"/>
          </a:p>
        </p:txBody>
      </p:sp>
    </p:spTree>
    <p:extLst>
      <p:ext uri="{BB962C8B-B14F-4D97-AF65-F5344CB8AC3E}">
        <p14:creationId xmlns:p14="http://schemas.microsoft.com/office/powerpoint/2010/main" val="25983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general</a:t>
            </a:r>
            <a:r>
              <a:rPr lang="en-US" baseline="0" dirty="0"/>
              <a:t> approach for </a:t>
            </a:r>
            <a:r>
              <a:rPr lang="en-US" baseline="0" dirty="0" err="1"/>
              <a:t>laplacian</a:t>
            </a:r>
            <a:r>
              <a:rPr lang="en-US" baseline="0" dirty="0"/>
              <a:t> pyramid blending is first you build two </a:t>
            </a:r>
            <a:r>
              <a:rPr lang="en-US" baseline="0" dirty="0" err="1"/>
              <a:t>laplacian</a:t>
            </a:r>
            <a:r>
              <a:rPr lang="en-US" baseline="0" dirty="0"/>
              <a:t> pyramids from source image and target image respectively, then  build a </a:t>
            </a:r>
            <a:r>
              <a:rPr lang="en-US" baseline="0" dirty="0" err="1"/>
              <a:t>gaussian</a:t>
            </a:r>
            <a:r>
              <a:rPr lang="en-US" baseline="0" dirty="0"/>
              <a:t> pyramid from mask image, and next you form a combined pyramid from source image and target image using gr as weights. So for every level, you do this calculation. Finally, you collapse the pyramid to get the result.</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5</a:t>
            </a:fld>
            <a:endParaRPr lang="en-US"/>
          </a:p>
        </p:txBody>
      </p:sp>
    </p:spTree>
    <p:extLst>
      <p:ext uri="{BB962C8B-B14F-4D97-AF65-F5344CB8AC3E}">
        <p14:creationId xmlns:p14="http://schemas.microsoft.com/office/powerpoint/2010/main" val="15409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is this</a:t>
            </a:r>
            <a:r>
              <a:rPr lang="en-US" baseline="0" dirty="0"/>
              <a:t> cute dinosaur sitting in the snow of our yard.</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6</a:t>
            </a:fld>
            <a:endParaRPr lang="en-US"/>
          </a:p>
        </p:txBody>
      </p:sp>
    </p:spTree>
    <p:extLst>
      <p:ext uri="{BB962C8B-B14F-4D97-AF65-F5344CB8AC3E}">
        <p14:creationId xmlns:p14="http://schemas.microsoft.com/office/powerpoint/2010/main" val="139361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a:t>
            </a:r>
          </a:p>
          <a:p>
            <a:r>
              <a:rPr lang="en-US" sz="1200" b="0" i="0" kern="1200" dirty="0">
                <a:solidFill>
                  <a:schemeClr val="tx1"/>
                </a:solidFill>
                <a:effectLst/>
                <a:latin typeface="+mn-lt"/>
                <a:ea typeface="+mn-ea"/>
                <a:cs typeface="+mn-cs"/>
              </a:rPr>
              <a:t>Poisson blending is one of gradient domain image processing methods</a:t>
            </a:r>
            <a:endParaRPr lang="en-US" dirty="0"/>
          </a:p>
          <a:p>
            <a:r>
              <a:rPr lang="en-US" dirty="0"/>
              <a:t>In </a:t>
            </a:r>
            <a:r>
              <a:rPr lang="en-US" dirty="0" err="1"/>
              <a:t>poisson</a:t>
            </a:r>
            <a:r>
              <a:rPr lang="en-US" dirty="0"/>
              <a:t> blending, we are given a source image and a target image. We then mask the object in the source that we want, and also do the same to the target image to indicate where should the object be. </a:t>
            </a:r>
          </a:p>
          <a:p>
            <a:r>
              <a:rPr lang="en-US" dirty="0"/>
              <a:t>However, instead of copy and paste the value of source image to target image, we copy the gradient from source to target. </a:t>
            </a:r>
          </a:p>
        </p:txBody>
      </p:sp>
      <p:sp>
        <p:nvSpPr>
          <p:cNvPr id="4" name="Slide Number Placeholder 3"/>
          <p:cNvSpPr>
            <a:spLocks noGrp="1"/>
          </p:cNvSpPr>
          <p:nvPr>
            <p:ph type="sldNum" sz="quarter" idx="10"/>
          </p:nvPr>
        </p:nvSpPr>
        <p:spPr/>
        <p:txBody>
          <a:bodyPr/>
          <a:lstStyle/>
          <a:p>
            <a:fld id="{2D97A125-7CC2-5D4F-B570-46EEE41BEA3C}" type="slidenum">
              <a:rPr lang="en-US" smtClean="0"/>
              <a:t>8</a:t>
            </a:fld>
            <a:endParaRPr lang="en-US"/>
          </a:p>
        </p:txBody>
      </p:sp>
    </p:spTree>
    <p:extLst>
      <p:ext uri="{BB962C8B-B14F-4D97-AF65-F5344CB8AC3E}">
        <p14:creationId xmlns:p14="http://schemas.microsoft.com/office/powerpoint/2010/main" val="153631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goal is, while matching the boundary condition (</a:t>
            </a:r>
            <a:r>
              <a:rPr lang="en-US" dirty="0" err="1"/>
              <a:t>fp</a:t>
            </a:r>
            <a:r>
              <a:rPr lang="en-US" dirty="0"/>
              <a:t> = </a:t>
            </a:r>
            <a:r>
              <a:rPr lang="en-US" dirty="0" err="1"/>
              <a:t>fp</a:t>
            </a:r>
            <a:r>
              <a:rPr lang="en-US" dirty="0"/>
              <a:t>*), we want to minimized the difference between our source gradient (</a:t>
            </a:r>
            <a:r>
              <a:rPr lang="en-US" dirty="0" err="1"/>
              <a:t>v_pq</a:t>
            </a:r>
            <a:r>
              <a:rPr lang="en-US" dirty="0"/>
              <a:t>) and out final gradient (</a:t>
            </a:r>
            <a:r>
              <a:rPr lang="en-US" dirty="0" err="1"/>
              <a:t>fp-fq</a:t>
            </a:r>
            <a:r>
              <a:rPr lang="en-US" dirty="0"/>
              <a:t>) within the region of mask. </a:t>
            </a:r>
          </a:p>
          <a:p>
            <a:r>
              <a:rPr lang="en-US" dirty="0"/>
              <a:t>Whose solution is the solution of Poisson equation:</a:t>
            </a:r>
          </a:p>
          <a:p>
            <a:r>
              <a:rPr lang="en-US" dirty="0"/>
              <a:t>We want to solve for f such that its gradient will be close to b, the source gradient with a boundary conditions for the target image. </a:t>
            </a:r>
          </a:p>
        </p:txBody>
      </p:sp>
      <p:sp>
        <p:nvSpPr>
          <p:cNvPr id="4" name="Slide Number Placeholder 3"/>
          <p:cNvSpPr>
            <a:spLocks noGrp="1"/>
          </p:cNvSpPr>
          <p:nvPr>
            <p:ph type="sldNum" sz="quarter" idx="10"/>
          </p:nvPr>
        </p:nvSpPr>
        <p:spPr/>
        <p:txBody>
          <a:bodyPr/>
          <a:lstStyle/>
          <a:p>
            <a:fld id="{2D97A125-7CC2-5D4F-B570-46EEE41BEA3C}" type="slidenum">
              <a:rPr lang="en-US" smtClean="0"/>
              <a:t>9</a:t>
            </a:fld>
            <a:endParaRPr lang="en-US"/>
          </a:p>
        </p:txBody>
      </p:sp>
    </p:spTree>
    <p:extLst>
      <p:ext uri="{BB962C8B-B14F-4D97-AF65-F5344CB8AC3E}">
        <p14:creationId xmlns:p14="http://schemas.microsoft.com/office/powerpoint/2010/main" val="130351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taking a visual example, we have a mask that look like the left image, where the number are the indices of pixels, for this example we have 10 pixels in the mask</a:t>
            </a:r>
          </a:p>
          <a:p>
            <a:r>
              <a:rPr lang="en-US" dirty="0"/>
              <a:t>So A is a matrix of 10 by 10, where all diagonal = 4, and all columns indices that are neighbor to the row indices are = -1 </a:t>
            </a:r>
          </a:p>
          <a:p>
            <a:r>
              <a:rPr lang="en-US" dirty="0"/>
              <a:t>B is a vector that represent the final gradient we want to get within the region of mask, so we compute the gradient and </a:t>
            </a:r>
            <a:r>
              <a:rPr lang="en-US" sz="1200" b="0" i="0" kern="1200" dirty="0">
                <a:solidFill>
                  <a:schemeClr val="tx1"/>
                </a:solidFill>
                <a:effectLst/>
                <a:latin typeface="+mn-lt"/>
                <a:ea typeface="+mn-ea"/>
                <a:cs typeface="+mn-cs"/>
              </a:rPr>
              <a:t>add the boundary condition (which are the red grid on the left)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everything outside of mask, A is just identity matrix, and b is the pixel value of </a:t>
            </a:r>
            <a:r>
              <a:rPr lang="en-US" sz="1200" b="0" i="0" kern="1200">
                <a:solidFill>
                  <a:schemeClr val="tx1"/>
                </a:solidFill>
                <a:effectLst/>
                <a:latin typeface="+mn-lt"/>
                <a:ea typeface="+mn-ea"/>
                <a:cs typeface="+mn-cs"/>
              </a:rPr>
              <a:t>target image</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10</a:t>
            </a:fld>
            <a:endParaRPr lang="en-US"/>
          </a:p>
        </p:txBody>
      </p:sp>
    </p:spTree>
    <p:extLst>
      <p:ext uri="{BB962C8B-B14F-4D97-AF65-F5344CB8AC3E}">
        <p14:creationId xmlns:p14="http://schemas.microsoft.com/office/powerpoint/2010/main" val="552014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some results</a:t>
            </a:r>
          </a:p>
          <a:p>
            <a:endParaRPr lang="en-US" baseline="0" dirty="0"/>
          </a:p>
          <a:p>
            <a:r>
              <a:rPr lang="en-US" baseline="0" dirty="0"/>
              <a:t>So here is our result. On the left is the naïve cat and paste, then middle one is the Laplacian blending, and on the right is the Poisson blending. </a:t>
            </a:r>
            <a:endParaRPr lang="en-US" dirty="0"/>
          </a:p>
        </p:txBody>
      </p:sp>
      <p:sp>
        <p:nvSpPr>
          <p:cNvPr id="4" name="Slide Number Placeholder 3"/>
          <p:cNvSpPr>
            <a:spLocks noGrp="1"/>
          </p:cNvSpPr>
          <p:nvPr>
            <p:ph type="sldNum" sz="quarter" idx="10"/>
          </p:nvPr>
        </p:nvSpPr>
        <p:spPr/>
        <p:txBody>
          <a:bodyPr/>
          <a:lstStyle/>
          <a:p>
            <a:fld id="{2D97A125-7CC2-5D4F-B570-46EEE41BEA3C}" type="slidenum">
              <a:rPr lang="en-US" smtClean="0"/>
              <a:t>11</a:t>
            </a:fld>
            <a:endParaRPr lang="en-US"/>
          </a:p>
        </p:txBody>
      </p:sp>
    </p:spTree>
    <p:extLst>
      <p:ext uri="{BB962C8B-B14F-4D97-AF65-F5344CB8AC3E}">
        <p14:creationId xmlns:p14="http://schemas.microsoft.com/office/powerpoint/2010/main" val="17206376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3/10/2018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3/10/2018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3/10/2018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3/10/2018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3/10/2018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10" Type="http://schemas.openxmlformats.org/officeDocument/2006/relationships/image" Target="../media/image25.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http://sepwww.stanford.edu/data/media/public/sep/morgan/texturematch/paper_html/node3.html" TargetMode="External"/><Relationship Id="rId2" Type="http://schemas.openxmlformats.org/officeDocument/2006/relationships/hyperlink" Target="https://doi.org/10.1145/1201775.882269" TargetMode="External"/><Relationship Id="rId1" Type="http://schemas.openxmlformats.org/officeDocument/2006/relationships/slideLayout" Target="../slideLayouts/slideLayout2.xml"/><Relationship Id="rId6" Type="http://schemas.openxmlformats.org/officeDocument/2006/relationships/hyperlink" Target="http://cs.haifa.ac.il/hagit/courses/ip/Lectures/Ip11_MultiscaleRepx4.pdf" TargetMode="External"/><Relationship Id="rId5" Type="http://schemas.openxmlformats.org/officeDocument/2006/relationships/hyperlink" Target="http://graphics.cs.cmu.edu/courses/15-463/2005_fall/www/Lectures/Pyramids.pdf" TargetMode="External"/><Relationship Id="rId4" Type="http://schemas.openxmlformats.org/officeDocument/2006/relationships/hyperlink" Target="http://eric-yuan.me/poisson-blend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8.emf"/><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11" Type="http://schemas.openxmlformats.org/officeDocument/2006/relationships/image" Target="../media/image20.png"/><Relationship Id="rId5" Type="http://schemas.openxmlformats.org/officeDocument/2006/relationships/image" Target="../media/image16.emf"/><Relationship Id="rId10" Type="http://schemas.openxmlformats.org/officeDocument/2006/relationships/image" Target="../media/image19.png"/><Relationship Id="rId4" Type="http://schemas.openxmlformats.org/officeDocument/2006/relationships/image" Target="../media/image15.emf"/><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Image blending</a:t>
            </a:r>
          </a:p>
        </p:txBody>
      </p:sp>
      <p:sp>
        <p:nvSpPr>
          <p:cNvPr id="3" name="Subtitle 2"/>
          <p:cNvSpPr>
            <a:spLocks noGrp="1"/>
          </p:cNvSpPr>
          <p:nvPr>
            <p:ph type="subTitle" idx="1"/>
          </p:nvPr>
        </p:nvSpPr>
        <p:spPr/>
        <p:txBody>
          <a:bodyPr>
            <a:normAutofit/>
          </a:bodyPr>
          <a:lstStyle/>
          <a:p>
            <a:pPr algn="ctr"/>
            <a:r>
              <a:rPr lang="en-US" sz="2400" dirty="0"/>
              <a:t>Annie Dai,  Xinbei Fu</a:t>
            </a:r>
          </a:p>
          <a:p>
            <a:pPr algn="ctr"/>
            <a:r>
              <a:rPr lang="en-US" sz="2400" dirty="0"/>
              <a:t>CS 189 Final Project</a:t>
            </a:r>
          </a:p>
        </p:txBody>
      </p:sp>
    </p:spTree>
    <p:extLst>
      <p:ext uri="{BB962C8B-B14F-4D97-AF65-F5344CB8AC3E}">
        <p14:creationId xmlns:p14="http://schemas.microsoft.com/office/powerpoint/2010/main" val="822051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380229"/>
            <a:ext cx="2625196" cy="2592517"/>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4414106" y="2059869"/>
                <a:ext cx="3663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𝐴</m:t>
                      </m:r>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414106" y="2059869"/>
                <a:ext cx="366319" cy="492443"/>
              </a:xfrm>
              <a:prstGeom prst="rect">
                <a:avLst/>
              </a:prstGeom>
              <a:blipFill rotWithShape="0">
                <a:blip r:embed="rId5"/>
                <a:stretch>
                  <a:fillRect/>
                </a:stretch>
              </a:blipFill>
            </p:spPr>
            <p:txBody>
              <a:bodyPr/>
              <a:lstStyle/>
              <a:p>
                <a:r>
                  <a:rPr lang="en-US">
                    <a:noFill/>
                  </a:rPr>
                  <a:t> </a:t>
                </a:r>
              </a:p>
            </p:txBody>
          </p:sp>
        </mc:Fallback>
      </mc:AlternateContent>
      <p:cxnSp>
        <p:nvCxnSpPr>
          <p:cNvPr id="8" name="Straight Arrow Connector 7"/>
          <p:cNvCxnSpPr/>
          <p:nvPr/>
        </p:nvCxnSpPr>
        <p:spPr>
          <a:xfrm>
            <a:off x="4942614" y="2306090"/>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447577" y="4629844"/>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447577" y="4629844"/>
                <a:ext cx="332848" cy="492443"/>
              </a:xfrm>
              <a:prstGeom prst="rect">
                <a:avLst/>
              </a:prstGeom>
              <a:blipFill rotWithShape="0">
                <a:blip r:embed="rId6"/>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657" y="5095826"/>
            <a:ext cx="1018275" cy="1007668"/>
          </a:xfrm>
          <a:prstGeom prst="rect">
            <a:avLst/>
          </a:prstGeom>
        </p:spPr>
      </p:pic>
      <p:cxnSp>
        <p:nvCxnSpPr>
          <p:cNvPr id="13" name="Straight Arrow Connector 12"/>
          <p:cNvCxnSpPr/>
          <p:nvPr/>
        </p:nvCxnSpPr>
        <p:spPr>
          <a:xfrm>
            <a:off x="5066982" y="4876065"/>
            <a:ext cx="1099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494334" y="4295427"/>
                <a:ext cx="5619261" cy="277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rPr>
                        <m:t>𝑏</m:t>
                      </m:r>
                      <m:d>
                        <m:dPr>
                          <m:begChr m:val="["/>
                          <m:endChr m:val="]"/>
                          <m:ctrlPr>
                            <a:rPr lang="en-US" sz="1600" b="0" i="1" smtClean="0">
                              <a:latin typeface="Cambria Math" panose="02040503050406030204" pitchFamily="18" charset="0"/>
                            </a:rPr>
                          </m:ctrlPr>
                        </m:dPr>
                        <m:e>
                          <m:r>
                            <a:rPr lang="en-US" sz="1600" b="0" i="1" smtClean="0">
                              <a:latin typeface="Cambria Math" charset="0"/>
                            </a:rPr>
                            <m:t>𝑖</m:t>
                          </m:r>
                        </m:e>
                      </m:d>
                      <m:r>
                        <a:rPr lang="en-US" sz="1600" b="0" i="1" smtClean="0">
                          <a:latin typeface="Cambria Math" charset="0"/>
                        </a:rPr>
                        <m:t>=</m:t>
                      </m:r>
                      <m:r>
                        <a:rPr lang="en-US" sz="1600" b="0" i="1" smtClean="0">
                          <a:latin typeface="Cambria Math" charset="0"/>
                        </a:rPr>
                        <m:t>𝑑𝑖𝑣</m:t>
                      </m:r>
                      <m:d>
                        <m:dPr>
                          <m:ctrlPr>
                            <a:rPr lang="en-US" sz="1600" b="0" i="1" smtClean="0">
                              <a:latin typeface="Cambria Math" panose="02040503050406030204" pitchFamily="18" charset="0"/>
                            </a:rPr>
                          </m:ctrlPr>
                        </m:dPr>
                        <m:e>
                          <m:r>
                            <a:rPr lang="en-US" sz="1600" b="0" i="1" smtClean="0">
                              <a:latin typeface="Cambria Math" charset="0"/>
                            </a:rPr>
                            <m:t>𝑠𝑜𝑢𝑟𝑐𝑒</m:t>
                          </m:r>
                          <m:d>
                            <m:dPr>
                              <m:ctrlPr>
                                <a:rPr lang="en-US" sz="1600" b="0" i="1" smtClean="0">
                                  <a:latin typeface="Cambria Math" panose="02040503050406030204" pitchFamily="18" charset="0"/>
                                </a:rPr>
                              </m:ctrlPr>
                            </m:dPr>
                            <m:e>
                              <m:r>
                                <a:rPr lang="en-US" sz="1600" b="0" i="1" smtClean="0">
                                  <a:latin typeface="Cambria Math" charset="0"/>
                                </a:rPr>
                                <m:t>𝑖</m:t>
                              </m:r>
                            </m:e>
                          </m:d>
                        </m:e>
                      </m:d>
                      <m:r>
                        <a:rPr lang="en-US" sz="1600" b="0" i="1" smtClean="0">
                          <a:latin typeface="Cambria Math" charset="0"/>
                        </a:rPr>
                        <m:t>+</m:t>
                      </m:r>
                      <m:r>
                        <a:rPr lang="en-US" sz="1600" b="0" i="1" smtClean="0">
                          <a:latin typeface="Cambria Math" charset="0"/>
                        </a:rPr>
                        <m:t>𝑁𝑒𝑖𝑔h𝑏𝑜𝑟𝑂𝑛𝐵𝑜𝑢𝑛𝑑𝑎𝑟𝑦</m:t>
                      </m:r>
                      <m:d>
                        <m:dPr>
                          <m:ctrlPr>
                            <a:rPr lang="en-US" sz="1600" b="0" i="1" smtClean="0">
                              <a:latin typeface="Cambria Math" panose="02040503050406030204" pitchFamily="18" charset="0"/>
                            </a:rPr>
                          </m:ctrlPr>
                        </m:dPr>
                        <m:e>
                          <m:r>
                            <a:rPr lang="en-US" sz="1600" b="0" i="1" smtClean="0">
                              <a:latin typeface="Cambria Math" charset="0"/>
                            </a:rPr>
                            <m:t>𝑡𝑎𝑟𝑔𝑒𝑡</m:t>
                          </m:r>
                          <m:r>
                            <a:rPr lang="en-US" sz="1600" b="0" i="1" smtClean="0">
                              <a:latin typeface="Cambria Math" charset="0"/>
                            </a:rPr>
                            <m:t>(</m:t>
                          </m:r>
                          <m:r>
                            <a:rPr lang="en-US" sz="1600" b="0" i="1" smtClean="0">
                              <a:latin typeface="Cambria Math" charset="0"/>
                            </a:rPr>
                            <m:t>𝑖</m:t>
                          </m:r>
                          <m:r>
                            <a:rPr lang="en-US" sz="1600" b="0" i="1" smtClean="0">
                              <a:latin typeface="Cambria Math" charset="0"/>
                            </a:rPr>
                            <m:t>)</m:t>
                          </m:r>
                        </m:e>
                      </m:d>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494334" y="4295427"/>
                <a:ext cx="5619261" cy="277961"/>
              </a:xfrm>
              <a:prstGeom prst="rect">
                <a:avLst/>
              </a:prstGeom>
              <a:blipFill>
                <a:blip r:embed="rId8"/>
                <a:stretch>
                  <a:fillRect b="-26667"/>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C77F5824-44DB-461A-8581-401015B0CF87}"/>
              </a:ext>
            </a:extLst>
          </p:cNvPr>
          <p:cNvSpPr txBox="1">
            <a:spLocks/>
          </p:cNvSpPr>
          <p:nvPr/>
        </p:nvSpPr>
        <p:spPr>
          <a:xfrm>
            <a:off x="752685" y="5012225"/>
            <a:ext cx="2360919" cy="1672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1000" cap="none" dirty="0">
                <a:solidFill>
                  <a:schemeClr val="tx1"/>
                </a:solidFill>
                <a:latin typeface="Calibri" panose="020F0502020204030204" pitchFamily="34" charset="0"/>
                <a:cs typeface="Calibri" panose="020F0502020204030204" pitchFamily="34" charset="0"/>
              </a:rPr>
              <a:t>http://eric-yuan.me/poisson-blending/</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4471437-49C9-4E22-97AC-D89942E4A625}"/>
                  </a:ext>
                </a:extLst>
              </p:cNvPr>
              <p:cNvSpPr txBox="1"/>
              <p:nvPr/>
            </p:nvSpPr>
            <p:spPr>
              <a:xfrm>
                <a:off x="7985932" y="5461160"/>
                <a:ext cx="1192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𝑠𝑜𝑢𝑟𝑐𝑒</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p:txBody>
          </p:sp>
        </mc:Choice>
        <mc:Fallback xmlns="">
          <p:sp>
            <p:nvSpPr>
              <p:cNvPr id="6" name="文本框 5">
                <a:extLst>
                  <a:ext uri="{FF2B5EF4-FFF2-40B4-BE49-F238E27FC236}">
                    <a16:creationId xmlns:a16="http://schemas.microsoft.com/office/drawing/2014/main" id="{34471437-49C9-4E22-97AC-D89942E4A625}"/>
                  </a:ext>
                </a:extLst>
              </p:cNvPr>
              <p:cNvSpPr txBox="1">
                <a:spLocks noRot="1" noChangeAspect="1" noMove="1" noResize="1" noEditPoints="1" noAdjustHandles="1" noChangeArrowheads="1" noChangeShapeType="1" noTextEdit="1"/>
              </p:cNvSpPr>
              <p:nvPr/>
            </p:nvSpPr>
            <p:spPr>
              <a:xfrm>
                <a:off x="7985932" y="5461160"/>
                <a:ext cx="1192186" cy="276999"/>
              </a:xfrm>
              <a:prstGeom prst="rect">
                <a:avLst/>
              </a:prstGeom>
              <a:blipFill>
                <a:blip r:embed="rId10"/>
                <a:stretch>
                  <a:fillRect l="-1531" r="-6122" b="-37778"/>
                </a:stretch>
              </a:blipFill>
            </p:spPr>
            <p:txBody>
              <a:bodyPr/>
              <a:lstStyle/>
              <a:p>
                <a:r>
                  <a:rPr lang="en-US">
                    <a:noFill/>
                  </a:rPr>
                  <a:t> </a:t>
                </a:r>
              </a:p>
            </p:txBody>
          </p:sp>
        </mc:Fallback>
      </mc:AlternateContent>
      <p:sp>
        <p:nvSpPr>
          <p:cNvPr id="7" name="右大括号 6">
            <a:extLst>
              <a:ext uri="{FF2B5EF4-FFF2-40B4-BE49-F238E27FC236}">
                <a16:creationId xmlns:a16="http://schemas.microsoft.com/office/drawing/2014/main" id="{9B6C8D92-CB44-405A-858C-12DD00F79253}"/>
              </a:ext>
            </a:extLst>
          </p:cNvPr>
          <p:cNvSpPr/>
          <p:nvPr/>
        </p:nvSpPr>
        <p:spPr>
          <a:xfrm rot="5400000">
            <a:off x="7838429" y="4134055"/>
            <a:ext cx="200024" cy="12871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表格 18">
            <a:extLst>
              <a:ext uri="{FF2B5EF4-FFF2-40B4-BE49-F238E27FC236}">
                <a16:creationId xmlns:a16="http://schemas.microsoft.com/office/drawing/2014/main" id="{AEB0EC56-B4DC-482D-94DA-D34C1D6C1142}"/>
              </a:ext>
            </a:extLst>
          </p:cNvPr>
          <p:cNvGraphicFramePr>
            <a:graphicFrameLocks noGrp="1"/>
          </p:cNvGraphicFramePr>
          <p:nvPr>
            <p:extLst>
              <p:ext uri="{D42A27DB-BD31-4B8C-83A1-F6EECF244321}">
                <p14:modId xmlns:p14="http://schemas.microsoft.com/office/powerpoint/2010/main" val="3287803744"/>
              </p:ext>
            </p:extLst>
          </p:nvPr>
        </p:nvGraphicFramePr>
        <p:xfrm>
          <a:off x="6494334" y="1312155"/>
          <a:ext cx="2278188" cy="2095500"/>
        </p:xfrm>
        <a:graphic>
          <a:graphicData uri="http://schemas.openxmlformats.org/drawingml/2006/table">
            <a:tbl>
              <a:tblPr/>
              <a:tblGrid>
                <a:gridCol w="207108">
                  <a:extLst>
                    <a:ext uri="{9D8B030D-6E8A-4147-A177-3AD203B41FA5}">
                      <a16:colId xmlns:a16="http://schemas.microsoft.com/office/drawing/2014/main" val="2239527885"/>
                    </a:ext>
                  </a:extLst>
                </a:gridCol>
                <a:gridCol w="207108">
                  <a:extLst>
                    <a:ext uri="{9D8B030D-6E8A-4147-A177-3AD203B41FA5}">
                      <a16:colId xmlns:a16="http://schemas.microsoft.com/office/drawing/2014/main" val="250038540"/>
                    </a:ext>
                  </a:extLst>
                </a:gridCol>
                <a:gridCol w="207108">
                  <a:extLst>
                    <a:ext uri="{9D8B030D-6E8A-4147-A177-3AD203B41FA5}">
                      <a16:colId xmlns:a16="http://schemas.microsoft.com/office/drawing/2014/main" val="2165736267"/>
                    </a:ext>
                  </a:extLst>
                </a:gridCol>
                <a:gridCol w="207108">
                  <a:extLst>
                    <a:ext uri="{9D8B030D-6E8A-4147-A177-3AD203B41FA5}">
                      <a16:colId xmlns:a16="http://schemas.microsoft.com/office/drawing/2014/main" val="1182400937"/>
                    </a:ext>
                  </a:extLst>
                </a:gridCol>
                <a:gridCol w="207108">
                  <a:extLst>
                    <a:ext uri="{9D8B030D-6E8A-4147-A177-3AD203B41FA5}">
                      <a16:colId xmlns:a16="http://schemas.microsoft.com/office/drawing/2014/main" val="2758099881"/>
                    </a:ext>
                  </a:extLst>
                </a:gridCol>
                <a:gridCol w="207108">
                  <a:extLst>
                    <a:ext uri="{9D8B030D-6E8A-4147-A177-3AD203B41FA5}">
                      <a16:colId xmlns:a16="http://schemas.microsoft.com/office/drawing/2014/main" val="995225665"/>
                    </a:ext>
                  </a:extLst>
                </a:gridCol>
                <a:gridCol w="207108">
                  <a:extLst>
                    <a:ext uri="{9D8B030D-6E8A-4147-A177-3AD203B41FA5}">
                      <a16:colId xmlns:a16="http://schemas.microsoft.com/office/drawing/2014/main" val="3833026488"/>
                    </a:ext>
                  </a:extLst>
                </a:gridCol>
                <a:gridCol w="207108">
                  <a:extLst>
                    <a:ext uri="{9D8B030D-6E8A-4147-A177-3AD203B41FA5}">
                      <a16:colId xmlns:a16="http://schemas.microsoft.com/office/drawing/2014/main" val="601319646"/>
                    </a:ext>
                  </a:extLst>
                </a:gridCol>
                <a:gridCol w="207108">
                  <a:extLst>
                    <a:ext uri="{9D8B030D-6E8A-4147-A177-3AD203B41FA5}">
                      <a16:colId xmlns:a16="http://schemas.microsoft.com/office/drawing/2014/main" val="1440640060"/>
                    </a:ext>
                  </a:extLst>
                </a:gridCol>
                <a:gridCol w="207108">
                  <a:extLst>
                    <a:ext uri="{9D8B030D-6E8A-4147-A177-3AD203B41FA5}">
                      <a16:colId xmlns:a16="http://schemas.microsoft.com/office/drawing/2014/main" val="4191299071"/>
                    </a:ext>
                  </a:extLst>
                </a:gridCol>
                <a:gridCol w="207108">
                  <a:extLst>
                    <a:ext uri="{9D8B030D-6E8A-4147-A177-3AD203B41FA5}">
                      <a16:colId xmlns:a16="http://schemas.microsoft.com/office/drawing/2014/main" val="42874742"/>
                    </a:ext>
                  </a:extLst>
                </a:gridCol>
              </a:tblGrid>
              <a:tr h="190500">
                <a:tc>
                  <a:txBody>
                    <a:bodyPr/>
                    <a:lstStyle/>
                    <a:p>
                      <a:pPr algn="ctr" rtl="0" fontAlgn="b"/>
                      <a:r>
                        <a:rPr lang="en-US" sz="11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71168000"/>
                  </a:ext>
                </a:extLst>
              </a:tr>
              <a:tr h="190500">
                <a:tc>
                  <a:txBody>
                    <a:bodyPr/>
                    <a:lstStyle/>
                    <a:p>
                      <a:pPr algn="ctr" rtl="0" fontAlgn="b"/>
                      <a:r>
                        <a:rPr lang="en-US" sz="11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353034"/>
                  </a:ext>
                </a:extLst>
              </a:tr>
              <a:tr h="190500">
                <a:tc>
                  <a:txBody>
                    <a:bodyPr/>
                    <a:lstStyle/>
                    <a:p>
                      <a:pPr algn="ctr" rtl="0" fontAlgn="b"/>
                      <a:r>
                        <a:rPr lang="en-US" sz="11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9087833"/>
                  </a:ext>
                </a:extLst>
              </a:tr>
              <a:tr h="190500">
                <a:tc>
                  <a:txBody>
                    <a:bodyPr/>
                    <a:lstStyle/>
                    <a:p>
                      <a:pPr algn="ctr" rtl="0" fontAlgn="b"/>
                      <a:r>
                        <a:rPr lang="en-US" sz="11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898506"/>
                  </a:ext>
                </a:extLst>
              </a:tr>
              <a:tr h="190500">
                <a:tc>
                  <a:txBody>
                    <a:bodyPr/>
                    <a:lstStyle/>
                    <a:p>
                      <a:pPr algn="ctr" rtl="0" fontAlgn="b"/>
                      <a:r>
                        <a:rPr lang="en-US" sz="1100" b="1"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316526"/>
                  </a:ext>
                </a:extLst>
              </a:tr>
              <a:tr h="190500">
                <a:tc>
                  <a:txBody>
                    <a:bodyPr/>
                    <a:lstStyle/>
                    <a:p>
                      <a:pPr algn="ctr" rtl="0" fontAlgn="b"/>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0158807"/>
                  </a:ext>
                </a:extLst>
              </a:tr>
              <a:tr h="190500">
                <a:tc>
                  <a:txBody>
                    <a:bodyPr/>
                    <a:lstStyle/>
                    <a:p>
                      <a:pPr algn="ctr" rtl="0" fontAlgn="b"/>
                      <a:r>
                        <a:rPr lang="en-US" sz="1100" b="1"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9584901"/>
                  </a:ext>
                </a:extLst>
              </a:tr>
              <a:tr h="190500">
                <a:tc>
                  <a:txBody>
                    <a:bodyPr/>
                    <a:lstStyle/>
                    <a:p>
                      <a:pPr algn="ctr" rtl="0" fontAlgn="b"/>
                      <a:r>
                        <a:rPr lang="en-US" sz="1100" b="1"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3406357829"/>
                  </a:ext>
                </a:extLst>
              </a:tr>
              <a:tr h="190500">
                <a:tc>
                  <a:txBody>
                    <a:bodyPr/>
                    <a:lstStyle/>
                    <a:p>
                      <a:pPr algn="ctr" rtl="0" fontAlgn="b"/>
                      <a:r>
                        <a:rPr lang="en-US" sz="1100" b="1"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657827"/>
                  </a:ext>
                </a:extLst>
              </a:tr>
              <a:tr h="190500">
                <a:tc>
                  <a:txBody>
                    <a:bodyPr/>
                    <a:lstStyle/>
                    <a:p>
                      <a:pPr algn="ctr" rtl="0" fontAlgn="b"/>
                      <a:r>
                        <a:rPr lang="en-US" sz="1100" b="1"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rtl="0" fontAlgn="b"/>
                      <a:r>
                        <a:rPr lang="en-US" sz="11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extLst>
                  <a:ext uri="{0D108BD9-81ED-4DB2-BD59-A6C34878D82A}">
                    <a16:rowId xmlns:a16="http://schemas.microsoft.com/office/drawing/2014/main" val="1441288920"/>
                  </a:ext>
                </a:extLst>
              </a:tr>
              <a:tr h="190500">
                <a:tc>
                  <a:txBody>
                    <a:bodyPr/>
                    <a:lstStyle/>
                    <a:p>
                      <a:pPr algn="ctr" rtl="0" fontAlgn="b"/>
                      <a:r>
                        <a:rPr lang="en-US" sz="1100" b="1"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ctr" rtl="0" fontAlgn="b"/>
                      <a:r>
                        <a:rPr lang="en-US" sz="11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2220097181"/>
                  </a:ext>
                </a:extLst>
              </a:tr>
            </a:tbl>
          </a:graphicData>
        </a:graphic>
      </p:graphicFrame>
    </p:spTree>
    <p:extLst>
      <p:ext uri="{BB962C8B-B14F-4D97-AF65-F5344CB8AC3E}">
        <p14:creationId xmlns:p14="http://schemas.microsoft.com/office/powerpoint/2010/main" val="160205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00" y="2296654"/>
            <a:ext cx="2363514" cy="31482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2296654"/>
            <a:ext cx="2328488" cy="310154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088" y="2296654"/>
            <a:ext cx="2363915" cy="3148734"/>
          </a:xfrm>
          <a:prstGeom prst="rect">
            <a:avLst/>
          </a:prstGeom>
        </p:spPr>
      </p:pic>
      <p:sp>
        <p:nvSpPr>
          <p:cNvPr id="11" name="TextBox 10"/>
          <p:cNvSpPr txBox="1"/>
          <p:nvPr/>
        </p:nvSpPr>
        <p:spPr>
          <a:xfrm>
            <a:off x="1225045" y="1779373"/>
            <a:ext cx="1646605" cy="369332"/>
          </a:xfrm>
          <a:prstGeom prst="rect">
            <a:avLst/>
          </a:prstGeom>
          <a:noFill/>
        </p:spPr>
        <p:txBody>
          <a:bodyPr wrap="none" rtlCol="0">
            <a:spAutoFit/>
          </a:bodyPr>
          <a:lstStyle/>
          <a:p>
            <a:r>
              <a:rPr lang="en-US" dirty="0"/>
              <a:t>Cut and paste</a:t>
            </a:r>
          </a:p>
        </p:txBody>
      </p:sp>
      <p:sp>
        <p:nvSpPr>
          <p:cNvPr id="12" name="TextBox 11"/>
          <p:cNvSpPr txBox="1"/>
          <p:nvPr/>
        </p:nvSpPr>
        <p:spPr>
          <a:xfrm>
            <a:off x="4621502" y="1804087"/>
            <a:ext cx="2227085" cy="369332"/>
          </a:xfrm>
          <a:prstGeom prst="rect">
            <a:avLst/>
          </a:prstGeom>
          <a:noFill/>
        </p:spPr>
        <p:txBody>
          <a:bodyPr wrap="none" rtlCol="0">
            <a:spAutoFit/>
          </a:bodyPr>
          <a:lstStyle/>
          <a:p>
            <a:r>
              <a:rPr lang="en-US" dirty="0"/>
              <a:t>Laplacian blending</a:t>
            </a:r>
          </a:p>
        </p:txBody>
      </p:sp>
      <p:sp>
        <p:nvSpPr>
          <p:cNvPr id="13" name="TextBox 12"/>
          <p:cNvSpPr txBox="1"/>
          <p:nvPr/>
        </p:nvSpPr>
        <p:spPr>
          <a:xfrm>
            <a:off x="8432443" y="1804088"/>
            <a:ext cx="2013628" cy="369332"/>
          </a:xfrm>
          <a:prstGeom prst="rect">
            <a:avLst/>
          </a:prstGeom>
          <a:noFill/>
        </p:spPr>
        <p:txBody>
          <a:bodyPr wrap="none" rtlCol="0">
            <a:spAutoFit/>
          </a:bodyPr>
          <a:lstStyle/>
          <a:p>
            <a:r>
              <a:rPr lang="en-US"/>
              <a:t>Poisson blending</a:t>
            </a:r>
          </a:p>
        </p:txBody>
      </p:sp>
    </p:spTree>
    <p:extLst>
      <p:ext uri="{BB962C8B-B14F-4D97-AF65-F5344CB8AC3E}">
        <p14:creationId xmlns:p14="http://schemas.microsoft.com/office/powerpoint/2010/main" val="145992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479626" cy="1008618"/>
          </a:xfrm>
        </p:spPr>
        <p:txBody>
          <a:bodyPr>
            <a:normAutofit/>
          </a:bodyPr>
          <a:lstStyle/>
          <a:p>
            <a:r>
              <a:rPr lang="en-US" sz="3200" dirty="0"/>
              <a:t>Poisson blending : </a:t>
            </a:r>
            <a:r>
              <a:rPr lang="en-US" sz="3200"/>
              <a:t>take logarithm</a:t>
            </a:r>
            <a:endParaRPr lang="en-US" sz="3200" dirty="0"/>
          </a:p>
        </p:txBody>
      </p:sp>
      <p:sp>
        <p:nvSpPr>
          <p:cNvPr id="3" name="TextBox 2"/>
          <p:cNvSpPr txBox="1"/>
          <p:nvPr/>
        </p:nvSpPr>
        <p:spPr>
          <a:xfrm>
            <a:off x="884104" y="1434757"/>
            <a:ext cx="1646605" cy="369332"/>
          </a:xfrm>
          <a:prstGeom prst="rect">
            <a:avLst/>
          </a:prstGeom>
          <a:noFill/>
        </p:spPr>
        <p:txBody>
          <a:bodyPr wrap="none" rtlCol="0">
            <a:spAutoFit/>
          </a:bodyPr>
          <a:lstStyle/>
          <a:p>
            <a:r>
              <a:rPr lang="en-US" dirty="0"/>
              <a:t>Cut and paste</a:t>
            </a:r>
          </a:p>
        </p:txBody>
      </p:sp>
      <p:sp>
        <p:nvSpPr>
          <p:cNvPr id="5" name="TextBox 4"/>
          <p:cNvSpPr txBox="1"/>
          <p:nvPr/>
        </p:nvSpPr>
        <p:spPr>
          <a:xfrm>
            <a:off x="3412030" y="1449313"/>
            <a:ext cx="2227085" cy="369332"/>
          </a:xfrm>
          <a:prstGeom prst="rect">
            <a:avLst/>
          </a:prstGeom>
          <a:noFill/>
        </p:spPr>
        <p:txBody>
          <a:bodyPr wrap="none" rtlCol="0">
            <a:spAutoFit/>
          </a:bodyPr>
          <a:lstStyle/>
          <a:p>
            <a:r>
              <a:rPr lang="en-US" dirty="0"/>
              <a:t>Laplacian blending</a:t>
            </a:r>
          </a:p>
        </p:txBody>
      </p:sp>
      <p:sp>
        <p:nvSpPr>
          <p:cNvPr id="6" name="TextBox 5"/>
          <p:cNvSpPr txBox="1"/>
          <p:nvPr/>
        </p:nvSpPr>
        <p:spPr>
          <a:xfrm>
            <a:off x="6078681" y="1449313"/>
            <a:ext cx="2013628" cy="369332"/>
          </a:xfrm>
          <a:prstGeom prst="rect">
            <a:avLst/>
          </a:prstGeom>
          <a:noFill/>
        </p:spPr>
        <p:txBody>
          <a:bodyPr wrap="none" rtlCol="0">
            <a:spAutoFit/>
          </a:bodyPr>
          <a:lstStyle/>
          <a:p>
            <a:r>
              <a:rPr lang="en-US" dirty="0"/>
              <a:t>Poisson blending</a:t>
            </a:r>
          </a:p>
        </p:txBody>
      </p:sp>
      <p:sp>
        <p:nvSpPr>
          <p:cNvPr id="8" name="TextBox 7"/>
          <p:cNvSpPr txBox="1"/>
          <p:nvPr/>
        </p:nvSpPr>
        <p:spPr>
          <a:xfrm>
            <a:off x="8265097" y="1449313"/>
            <a:ext cx="3531672" cy="369332"/>
          </a:xfrm>
          <a:prstGeom prst="rect">
            <a:avLst/>
          </a:prstGeom>
          <a:noFill/>
        </p:spPr>
        <p:txBody>
          <a:bodyPr wrap="none" rtlCol="0">
            <a:spAutoFit/>
          </a:bodyPr>
          <a:lstStyle/>
          <a:p>
            <a:r>
              <a:rPr lang="en-US" dirty="0"/>
              <a:t>Poisson blending in log domain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87166" y="2980944"/>
            <a:ext cx="3820161" cy="214884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755418" y="2980944"/>
            <a:ext cx="3822192" cy="21499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7295" y="2981492"/>
            <a:ext cx="3825413" cy="215179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02193" y="2980944"/>
            <a:ext cx="3820160" cy="2148840"/>
          </a:xfrm>
          <a:prstGeom prst="rect">
            <a:avLst/>
          </a:prstGeom>
        </p:spPr>
      </p:pic>
    </p:spTree>
    <p:extLst>
      <p:ext uri="{BB962C8B-B14F-4D97-AF65-F5344CB8AC3E}">
        <p14:creationId xmlns:p14="http://schemas.microsoft.com/office/powerpoint/2010/main" val="172590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08015" cy="1008618"/>
          </a:xfrm>
        </p:spPr>
        <p:txBody>
          <a:bodyPr>
            <a:normAutofit/>
          </a:bodyPr>
          <a:lstStyle/>
          <a:p>
            <a:r>
              <a:rPr lang="en-US" sz="3200" dirty="0"/>
              <a:t>Poisson blending : mixing gradients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86940"/>
            <a:ext cx="3025126" cy="40309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080" y="2185416"/>
            <a:ext cx="3026270" cy="403250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1200" y="2185416"/>
            <a:ext cx="3026270" cy="4032504"/>
          </a:xfrm>
          <a:prstGeom prst="rect">
            <a:avLst/>
          </a:prstGeom>
        </p:spPr>
      </p:pic>
      <p:sp>
        <p:nvSpPr>
          <p:cNvPr id="6" name="TextBox 5"/>
          <p:cNvSpPr txBox="1"/>
          <p:nvPr/>
        </p:nvSpPr>
        <p:spPr>
          <a:xfrm>
            <a:off x="1389853" y="1452972"/>
            <a:ext cx="2013628" cy="369332"/>
          </a:xfrm>
          <a:prstGeom prst="rect">
            <a:avLst/>
          </a:prstGeom>
          <a:noFill/>
        </p:spPr>
        <p:txBody>
          <a:bodyPr wrap="none" rtlCol="0">
            <a:spAutoFit/>
          </a:bodyPr>
          <a:lstStyle/>
          <a:p>
            <a:r>
              <a:rPr lang="en-US" dirty="0"/>
              <a:t>Poisson blending</a:t>
            </a:r>
          </a:p>
        </p:txBody>
      </p:sp>
      <p:sp>
        <p:nvSpPr>
          <p:cNvPr id="7" name="TextBox 6"/>
          <p:cNvSpPr txBox="1"/>
          <p:nvPr/>
        </p:nvSpPr>
        <p:spPr>
          <a:xfrm>
            <a:off x="5111004" y="1455558"/>
            <a:ext cx="1958421" cy="369332"/>
          </a:xfrm>
          <a:prstGeom prst="rect">
            <a:avLst/>
          </a:prstGeom>
          <a:noFill/>
        </p:spPr>
        <p:txBody>
          <a:bodyPr wrap="none" rtlCol="0">
            <a:spAutoFit/>
          </a:bodyPr>
          <a:lstStyle/>
          <a:p>
            <a:r>
              <a:rPr lang="en-US" dirty="0"/>
              <a:t>Mixture gradient</a:t>
            </a:r>
          </a:p>
        </p:txBody>
      </p:sp>
      <p:sp>
        <p:nvSpPr>
          <p:cNvPr id="8" name="TextBox 7"/>
          <p:cNvSpPr txBox="1"/>
          <p:nvPr/>
        </p:nvSpPr>
        <p:spPr>
          <a:xfrm>
            <a:off x="8046102" y="1452972"/>
            <a:ext cx="3476465" cy="369332"/>
          </a:xfrm>
          <a:prstGeom prst="rect">
            <a:avLst/>
          </a:prstGeom>
          <a:noFill/>
        </p:spPr>
        <p:txBody>
          <a:bodyPr wrap="none" rtlCol="0">
            <a:spAutoFit/>
          </a:bodyPr>
          <a:lstStyle/>
          <a:p>
            <a:r>
              <a:rPr lang="en-US" dirty="0"/>
              <a:t>Mixture gradient in log domain</a:t>
            </a:r>
          </a:p>
        </p:txBody>
      </p:sp>
    </p:spTree>
    <p:extLst>
      <p:ext uri="{BB962C8B-B14F-4D97-AF65-F5344CB8AC3E}">
        <p14:creationId xmlns:p14="http://schemas.microsoft.com/office/powerpoint/2010/main" val="84660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a:t>
            </a:r>
            <a:r>
              <a:rPr lang="en-US" sz="3200"/>
              <a:t>texture flattening</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04" y="2547666"/>
            <a:ext cx="5394430" cy="25272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933" y="2533101"/>
            <a:ext cx="5425521" cy="2541819"/>
          </a:xfrm>
          <a:prstGeom prst="rect">
            <a:avLst/>
          </a:prstGeom>
        </p:spPr>
      </p:pic>
      <p:sp>
        <p:nvSpPr>
          <p:cNvPr id="5" name="TextBox 4"/>
          <p:cNvSpPr txBox="1"/>
          <p:nvPr/>
        </p:nvSpPr>
        <p:spPr>
          <a:xfrm>
            <a:off x="2304881" y="1996440"/>
            <a:ext cx="1790875" cy="369332"/>
          </a:xfrm>
          <a:prstGeom prst="rect">
            <a:avLst/>
          </a:prstGeom>
          <a:noFill/>
        </p:spPr>
        <p:txBody>
          <a:bodyPr wrap="none" rtlCol="0">
            <a:spAutoFit/>
          </a:bodyPr>
          <a:lstStyle/>
          <a:p>
            <a:r>
              <a:rPr lang="en-US" dirty="0"/>
              <a:t>Original image</a:t>
            </a:r>
          </a:p>
        </p:txBody>
      </p:sp>
      <p:sp>
        <p:nvSpPr>
          <p:cNvPr id="6" name="TextBox 5"/>
          <p:cNvSpPr txBox="1"/>
          <p:nvPr/>
        </p:nvSpPr>
        <p:spPr>
          <a:xfrm>
            <a:off x="7733573" y="1996440"/>
            <a:ext cx="2698239" cy="369332"/>
          </a:xfrm>
          <a:prstGeom prst="rect">
            <a:avLst/>
          </a:prstGeom>
          <a:noFill/>
        </p:spPr>
        <p:txBody>
          <a:bodyPr wrap="none" rtlCol="0">
            <a:spAutoFit/>
          </a:bodyPr>
          <a:lstStyle/>
          <a:p>
            <a:r>
              <a:rPr lang="en-US" dirty="0"/>
              <a:t>Texture flattened image</a:t>
            </a:r>
          </a:p>
        </p:txBody>
      </p:sp>
      <p:sp>
        <p:nvSpPr>
          <p:cNvPr id="7" name="Oval 6"/>
          <p:cNvSpPr/>
          <p:nvPr/>
        </p:nvSpPr>
        <p:spPr>
          <a:xfrm>
            <a:off x="8130746" y="3793524"/>
            <a:ext cx="2718486" cy="827903"/>
          </a:xfrm>
          <a:prstGeom prst="ellipse">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flipV="1">
            <a:off x="7537622" y="4621428"/>
            <a:ext cx="766119" cy="9391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369933" y="5697184"/>
            <a:ext cx="2377639" cy="369332"/>
          </a:xfrm>
          <a:prstGeom prst="rect">
            <a:avLst/>
          </a:prstGeom>
          <a:noFill/>
        </p:spPr>
        <p:txBody>
          <a:bodyPr wrap="none" rtlCol="0">
            <a:spAutoFit/>
          </a:bodyPr>
          <a:lstStyle/>
          <a:p>
            <a:r>
              <a:rPr lang="en-US"/>
              <a:t>Texture got flattened</a:t>
            </a:r>
          </a:p>
        </p:txBody>
      </p:sp>
    </p:spTree>
    <p:extLst>
      <p:ext uri="{BB962C8B-B14F-4D97-AF65-F5344CB8AC3E}">
        <p14:creationId xmlns:p14="http://schemas.microsoft.com/office/powerpoint/2010/main" val="33066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3" y="441768"/>
            <a:ext cx="7258999" cy="1008618"/>
          </a:xfrm>
        </p:spPr>
        <p:txBody>
          <a:bodyPr>
            <a:normAutofit/>
          </a:bodyPr>
          <a:lstStyle/>
          <a:p>
            <a:r>
              <a:rPr lang="en-US" sz="3200" dirty="0"/>
              <a:t>Poisson blending : local </a:t>
            </a:r>
            <a:r>
              <a:rPr lang="en-US" sz="3200"/>
              <a:t>illumination change</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143" y="2169160"/>
            <a:ext cx="3966531" cy="3987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339" y="2169160"/>
            <a:ext cx="3965521" cy="3986784"/>
          </a:xfrm>
          <a:prstGeom prst="rect">
            <a:avLst/>
          </a:prstGeom>
        </p:spPr>
      </p:pic>
      <p:sp>
        <p:nvSpPr>
          <p:cNvPr id="5" name="TextBox 4"/>
          <p:cNvSpPr txBox="1"/>
          <p:nvPr/>
        </p:nvSpPr>
        <p:spPr>
          <a:xfrm>
            <a:off x="2291970" y="1450386"/>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7269381" y="1475293"/>
            <a:ext cx="2995435" cy="369332"/>
          </a:xfrm>
          <a:prstGeom prst="rect">
            <a:avLst/>
          </a:prstGeom>
          <a:noFill/>
        </p:spPr>
        <p:txBody>
          <a:bodyPr wrap="none" rtlCol="0">
            <a:spAutoFit/>
          </a:bodyPr>
          <a:lstStyle/>
          <a:p>
            <a:r>
              <a:rPr lang="en-US"/>
              <a:t>Cat’s illumination changed</a:t>
            </a:r>
          </a:p>
        </p:txBody>
      </p:sp>
      <mc:AlternateContent xmlns:mc="http://schemas.openxmlformats.org/markup-compatibility/2006" xmlns:a14="http://schemas.microsoft.com/office/drawing/2010/main">
        <mc:Choice Requires="a14">
          <p:sp>
            <p:nvSpPr>
              <p:cNvPr id="7" name="TextBox 6"/>
              <p:cNvSpPr txBox="1"/>
              <p:nvPr/>
            </p:nvSpPr>
            <p:spPr>
              <a:xfrm>
                <a:off x="8767098" y="729262"/>
                <a:ext cx="2428357" cy="386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𝑣</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ea typeface="Cambria Math" charset="0"/>
                              <a:cs typeface="Cambria Math" charset="0"/>
                            </a:rPr>
                            <m:t>𝛼</m:t>
                          </m:r>
                        </m:e>
                        <m:sup>
                          <m:r>
                            <a:rPr lang="en-US" sz="2400" b="0" i="1" smtClean="0">
                              <a:latin typeface="Cambria Math" charset="0"/>
                              <a:ea typeface="Cambria Math" charset="0"/>
                              <a:cs typeface="Cambria Math" charset="0"/>
                            </a:rPr>
                            <m:t>𝛽</m:t>
                          </m:r>
                        </m:sup>
                      </m:sSup>
                      <m:sSup>
                        <m:sSupPr>
                          <m:ctrlPr>
                            <a:rPr lang="en-US" sz="2400" b="0" i="1" smtClean="0">
                              <a:latin typeface="Cambria Math" panose="02040503050406030204" pitchFamily="18" charset="0"/>
                            </a:rPr>
                          </m:ctrlPr>
                        </m:sSupPr>
                        <m:e>
                          <m:d>
                            <m:dPr>
                              <m:begChr m:val="|"/>
                              <m:endChr m:val="|"/>
                              <m:ctrlPr>
                                <a:rPr lang="hr-HR" sz="2400" i="1">
                                  <a:latin typeface="Cambria Math" panose="02040503050406030204" pitchFamily="18" charset="0"/>
                                </a:rPr>
                              </m:ctrlPr>
                            </m:dPr>
                            <m:e>
                              <m:r>
                                <a:rPr lang="hr-HR" sz="2400" i="1">
                                  <a:latin typeface="Cambria Math" charset="0"/>
                                  <a:ea typeface="Cambria Math" charset="0"/>
                                  <a:cs typeface="Cambria Math" charset="0"/>
                                </a:rPr>
                                <m:t>𝛻</m:t>
                              </m:r>
                              <m:sSup>
                                <m:sSupPr>
                                  <m:ctrlPr>
                                    <a:rPr lang="hr-HR"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𝑓</m:t>
                                  </m:r>
                                </m:e>
                                <m:sup>
                                  <m:r>
                                    <a:rPr lang="en-US" sz="2400" i="1">
                                      <a:latin typeface="Cambria Math" charset="0"/>
                                      <a:ea typeface="Cambria Math" charset="0"/>
                                      <a:cs typeface="Cambria Math" charset="0"/>
                                    </a:rPr>
                                    <m:t>∗</m:t>
                                  </m:r>
                                </m:sup>
                              </m:sSup>
                            </m:e>
                          </m:d>
                        </m:e>
                        <m:sup>
                          <m:r>
                            <a:rPr lang="en-US" sz="2400" b="0" i="1" smtClean="0">
                              <a:latin typeface="Cambria Math" charset="0"/>
                            </a:rPr>
                            <m:t>−</m:t>
                          </m:r>
                          <m:r>
                            <a:rPr lang="en-US" sz="2400" b="0" i="1" smtClean="0">
                              <a:latin typeface="Cambria Math" charset="0"/>
                              <a:ea typeface="Cambria Math" charset="0"/>
                              <a:cs typeface="Cambria Math" charset="0"/>
                            </a:rPr>
                            <m:t>𝛽</m:t>
                          </m:r>
                        </m:sup>
                      </m:sSup>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767098" y="729262"/>
                <a:ext cx="2428357" cy="38664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1954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local color change</a:t>
            </a:r>
          </a:p>
        </p:txBody>
      </p:sp>
      <p:sp>
        <p:nvSpPr>
          <p:cNvPr id="5" name="TextBox 4"/>
          <p:cNvSpPr txBox="1"/>
          <p:nvPr/>
        </p:nvSpPr>
        <p:spPr>
          <a:xfrm>
            <a:off x="1503689" y="1610882"/>
            <a:ext cx="1790875" cy="369332"/>
          </a:xfrm>
          <a:prstGeom prst="rect">
            <a:avLst/>
          </a:prstGeom>
          <a:noFill/>
        </p:spPr>
        <p:txBody>
          <a:bodyPr wrap="none" rtlCol="0">
            <a:spAutoFit/>
          </a:bodyPr>
          <a:lstStyle/>
          <a:p>
            <a:r>
              <a:rPr lang="en-US"/>
              <a:t>Original image</a:t>
            </a:r>
          </a:p>
        </p:txBody>
      </p:sp>
      <p:sp>
        <p:nvSpPr>
          <p:cNvPr id="6" name="TextBox 5"/>
          <p:cNvSpPr txBox="1"/>
          <p:nvPr/>
        </p:nvSpPr>
        <p:spPr>
          <a:xfrm>
            <a:off x="4630421" y="1606324"/>
            <a:ext cx="3196003" cy="369332"/>
          </a:xfrm>
          <a:prstGeom prst="rect">
            <a:avLst/>
          </a:prstGeom>
          <a:noFill/>
        </p:spPr>
        <p:txBody>
          <a:bodyPr wrap="none" rtlCol="0">
            <a:spAutoFit/>
          </a:bodyPr>
          <a:lstStyle/>
          <a:p>
            <a:r>
              <a:rPr lang="en-US" dirty="0"/>
              <a:t>Selected </a:t>
            </a:r>
            <a:r>
              <a:rPr lang="en-US"/>
              <a:t>region decolorized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4" y="2140710"/>
            <a:ext cx="3033466" cy="40314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381" y="2140710"/>
            <a:ext cx="3031552" cy="4040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6744" y="2140710"/>
            <a:ext cx="3024712" cy="4031490"/>
          </a:xfrm>
          <a:prstGeom prst="rect">
            <a:avLst/>
          </a:prstGeom>
        </p:spPr>
      </p:pic>
      <p:sp>
        <p:nvSpPr>
          <p:cNvPr id="10" name="TextBox 9"/>
          <p:cNvSpPr txBox="1"/>
          <p:nvPr/>
        </p:nvSpPr>
        <p:spPr>
          <a:xfrm>
            <a:off x="8330424" y="1606324"/>
            <a:ext cx="3450112" cy="369332"/>
          </a:xfrm>
          <a:prstGeom prst="rect">
            <a:avLst/>
          </a:prstGeom>
          <a:noFill/>
        </p:spPr>
        <p:txBody>
          <a:bodyPr wrap="none" rtlCol="0">
            <a:spAutoFit/>
          </a:bodyPr>
          <a:lstStyle/>
          <a:p>
            <a:r>
              <a:rPr lang="en-US" dirty="0"/>
              <a:t>Selected region </a:t>
            </a:r>
            <a:r>
              <a:rPr lang="en-US"/>
              <a:t>color changed</a:t>
            </a:r>
          </a:p>
        </p:txBody>
      </p:sp>
    </p:spTree>
    <p:extLst>
      <p:ext uri="{BB962C8B-B14F-4D97-AF65-F5344CB8AC3E}">
        <p14:creationId xmlns:p14="http://schemas.microsoft.com/office/powerpoint/2010/main" val="18266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Poisson blending : seamless tiling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84" y="1831386"/>
            <a:ext cx="2743200" cy="1828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784" y="4041186"/>
            <a:ext cx="2743200" cy="1828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596" y="1831386"/>
            <a:ext cx="2743200" cy="1828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1596" y="4041186"/>
            <a:ext cx="2743200" cy="1828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9408" y="1831386"/>
            <a:ext cx="2743200" cy="182880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9408" y="4043727"/>
            <a:ext cx="2743200" cy="1828800"/>
          </a:xfrm>
          <a:prstGeom prst="rect">
            <a:avLst/>
          </a:prstGeom>
        </p:spPr>
      </p:pic>
      <p:sp>
        <p:nvSpPr>
          <p:cNvPr id="9" name="TextBox 8"/>
          <p:cNvSpPr txBox="1"/>
          <p:nvPr/>
        </p:nvSpPr>
        <p:spPr>
          <a:xfrm>
            <a:off x="452441" y="2733132"/>
            <a:ext cx="1399037" cy="369332"/>
          </a:xfrm>
          <a:prstGeom prst="rect">
            <a:avLst/>
          </a:prstGeom>
          <a:noFill/>
        </p:spPr>
        <p:txBody>
          <a:bodyPr wrap="none" rtlCol="0">
            <a:spAutoFit/>
          </a:bodyPr>
          <a:lstStyle/>
          <a:p>
            <a:r>
              <a:rPr lang="en-US"/>
              <a:t>Naïve tiling</a:t>
            </a:r>
          </a:p>
        </p:txBody>
      </p:sp>
      <p:sp>
        <p:nvSpPr>
          <p:cNvPr id="10" name="TextBox 9"/>
          <p:cNvSpPr txBox="1"/>
          <p:nvPr/>
        </p:nvSpPr>
        <p:spPr>
          <a:xfrm>
            <a:off x="262132" y="4770920"/>
            <a:ext cx="1779654" cy="369332"/>
          </a:xfrm>
          <a:prstGeom prst="rect">
            <a:avLst/>
          </a:prstGeom>
          <a:noFill/>
        </p:spPr>
        <p:txBody>
          <a:bodyPr wrap="none" rtlCol="0">
            <a:spAutoFit/>
          </a:bodyPr>
          <a:lstStyle/>
          <a:p>
            <a:r>
              <a:rPr lang="en-US"/>
              <a:t>Seamless tiling</a:t>
            </a:r>
          </a:p>
        </p:txBody>
      </p:sp>
    </p:spTree>
    <p:extLst>
      <p:ext uri="{BB962C8B-B14F-4D97-AF65-F5344CB8AC3E}">
        <p14:creationId xmlns:p14="http://schemas.microsoft.com/office/powerpoint/2010/main" val="131530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6097464" cy="1008618"/>
          </a:xfrm>
        </p:spPr>
        <p:txBody>
          <a:bodyPr>
            <a:normAutofit/>
          </a:bodyPr>
          <a:lstStyle/>
          <a:p>
            <a:r>
              <a:rPr lang="en-US" sz="3200" dirty="0"/>
              <a:t>reference</a:t>
            </a:r>
          </a:p>
        </p:txBody>
      </p:sp>
      <p:sp>
        <p:nvSpPr>
          <p:cNvPr id="3" name="内容占位符 2">
            <a:extLst>
              <a:ext uri="{FF2B5EF4-FFF2-40B4-BE49-F238E27FC236}">
                <a16:creationId xmlns:a16="http://schemas.microsoft.com/office/drawing/2014/main" id="{21B286DB-23C9-4C71-B320-277DFED13F05}"/>
              </a:ext>
            </a:extLst>
          </p:cNvPr>
          <p:cNvSpPr>
            <a:spLocks noGrp="1"/>
          </p:cNvSpPr>
          <p:nvPr>
            <p:ph idx="1"/>
          </p:nvPr>
        </p:nvSpPr>
        <p:spPr>
          <a:xfrm>
            <a:off x="1069848" y="2121408"/>
            <a:ext cx="10058400" cy="4050792"/>
          </a:xfrm>
        </p:spPr>
        <p:txBody>
          <a:bodyPr>
            <a:normAutofit/>
          </a:bodyPr>
          <a:lstStyle/>
          <a:p>
            <a:r>
              <a:rPr lang="en-US" sz="1400" dirty="0">
                <a:latin typeface="Calibri" panose="020F0502020204030204" pitchFamily="34" charset="0"/>
                <a:cs typeface="Calibri" panose="020F0502020204030204" pitchFamily="34" charset="0"/>
              </a:rPr>
              <a:t>Patrick Pérez, Michel </a:t>
            </a:r>
            <a:r>
              <a:rPr lang="en-US" sz="1400" dirty="0" err="1">
                <a:latin typeface="Calibri" panose="020F0502020204030204" pitchFamily="34" charset="0"/>
                <a:cs typeface="Calibri" panose="020F0502020204030204" pitchFamily="34" charset="0"/>
              </a:rPr>
              <a:t>Gangnet</a:t>
            </a:r>
            <a:r>
              <a:rPr lang="en-US" sz="1400" dirty="0">
                <a:latin typeface="Calibri" panose="020F0502020204030204" pitchFamily="34" charset="0"/>
                <a:cs typeface="Calibri" panose="020F0502020204030204" pitchFamily="34" charset="0"/>
              </a:rPr>
              <a:t>, and Andrew Blake. 2003. Poisson image editing. In </a:t>
            </a:r>
            <a:r>
              <a:rPr lang="en-US" sz="1400" i="1" dirty="0">
                <a:latin typeface="Calibri" panose="020F0502020204030204" pitchFamily="34" charset="0"/>
                <a:cs typeface="Calibri" panose="020F0502020204030204" pitchFamily="34" charset="0"/>
              </a:rPr>
              <a:t>ACM SIGGRAPH 2003 Papers (SIGGRAPH '03). </a:t>
            </a:r>
            <a:r>
              <a:rPr lang="en-US" sz="1400" dirty="0">
                <a:latin typeface="Calibri" panose="020F0502020204030204" pitchFamily="34" charset="0"/>
                <a:cs typeface="Calibri" panose="020F0502020204030204" pitchFamily="34" charset="0"/>
              </a:rPr>
              <a:t>ACM, New York, NY, USA, 313-318. DOI: </a:t>
            </a:r>
            <a:r>
              <a:rPr lang="en-US" sz="1400" dirty="0">
                <a:latin typeface="Calibri" panose="020F0502020204030204" pitchFamily="34" charset="0"/>
                <a:cs typeface="Calibri" panose="020F0502020204030204" pitchFamily="34" charset="0"/>
                <a:hlinkClick r:id="rId2"/>
              </a:rPr>
              <a:t>https://doi.org/10.1145/1201775.882269</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3"/>
              </a:rPr>
              <a:t>http://sepwww.stanford.edu/data/media/public/sep/morgan/texturematch/paper_html/node3.html</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4"/>
              </a:rPr>
              <a:t>http://eric-yuan.me/poisson-blending/</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Raanan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Fattal</a:t>
            </a:r>
            <a:r>
              <a:rPr lang="en-US" sz="1400" dirty="0">
                <a:latin typeface="Calibri" panose="020F0502020204030204" pitchFamily="34" charset="0"/>
                <a:cs typeface="Calibri" panose="020F0502020204030204" pitchFamily="34" charset="0"/>
              </a:rPr>
              <a:t>, Dani </a:t>
            </a:r>
            <a:r>
              <a:rPr lang="en-US" sz="1400" dirty="0" err="1">
                <a:latin typeface="Calibri" panose="020F0502020204030204" pitchFamily="34" charset="0"/>
                <a:cs typeface="Calibri" panose="020F0502020204030204" pitchFamily="34" charset="0"/>
              </a:rPr>
              <a:t>Lischinski</a:t>
            </a:r>
            <a:r>
              <a:rPr lang="en-US" sz="1400" dirty="0">
                <a:latin typeface="Calibri" panose="020F0502020204030204" pitchFamily="34" charset="0"/>
                <a:cs typeface="Calibri" panose="020F0502020204030204" pitchFamily="34" charset="0"/>
              </a:rPr>
              <a:t>, and Michael </a:t>
            </a:r>
            <a:r>
              <a:rPr lang="en-US" sz="1400" dirty="0" err="1">
                <a:latin typeface="Calibri" panose="020F0502020204030204" pitchFamily="34" charset="0"/>
                <a:cs typeface="Calibri" panose="020F0502020204030204" pitchFamily="34" charset="0"/>
              </a:rPr>
              <a:t>Werman</a:t>
            </a:r>
            <a:r>
              <a:rPr lang="en-US" sz="1400" dirty="0">
                <a:latin typeface="Calibri" panose="020F0502020204030204" pitchFamily="34" charset="0"/>
                <a:cs typeface="Calibri" panose="020F0502020204030204" pitchFamily="34" charset="0"/>
              </a:rPr>
              <a:t>. 2002. Gradient domain high dynamic range compression. In </a:t>
            </a:r>
            <a:r>
              <a:rPr lang="en-US" sz="1400" i="1" dirty="0">
                <a:latin typeface="Calibri" panose="020F0502020204030204" pitchFamily="34" charset="0"/>
                <a:cs typeface="Calibri" panose="020F0502020204030204" pitchFamily="34" charset="0"/>
              </a:rPr>
              <a:t>Proceedings of the 29th annual conference on Computer graphics and interactive techniques (SIGGRAPH '02)</a:t>
            </a:r>
            <a:r>
              <a:rPr lang="en-US" sz="1400" dirty="0">
                <a:latin typeface="Calibri" panose="020F0502020204030204" pitchFamily="34" charset="0"/>
                <a:cs typeface="Calibri" panose="020F0502020204030204" pitchFamily="34" charset="0"/>
              </a:rPr>
              <a:t>. ACM, New York, NY, USA, 249-256. DOI=http://</a:t>
            </a:r>
            <a:r>
              <a:rPr lang="en-US" sz="1400" dirty="0" err="1">
                <a:latin typeface="Calibri" panose="020F0502020204030204" pitchFamily="34" charset="0"/>
                <a:cs typeface="Calibri" panose="020F0502020204030204" pitchFamily="34" charset="0"/>
              </a:rPr>
              <a:t>dx.doi.org</a:t>
            </a:r>
            <a:r>
              <a:rPr lang="en-US" sz="1400" dirty="0">
                <a:latin typeface="Calibri" panose="020F0502020204030204" pitchFamily="34" charset="0"/>
                <a:cs typeface="Calibri" panose="020F0502020204030204" pitchFamily="34" charset="0"/>
              </a:rPr>
              <a:t>/10.1145/566570.566573</a:t>
            </a:r>
          </a:p>
          <a:p>
            <a:r>
              <a:rPr lang="en-US" sz="1400" dirty="0">
                <a:latin typeface="Calibri" panose="020F0502020204030204" pitchFamily="34" charset="0"/>
                <a:cs typeface="Calibri" panose="020F0502020204030204" pitchFamily="34" charset="0"/>
                <a:hlinkClick r:id="rId5"/>
              </a:rPr>
              <a:t>http://graphics.cs.cmu.edu/courses/15-463/2005_fall/www/Lectures/Pyramids.pdf</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hlinkClick r:id="rId6"/>
              </a:rPr>
              <a:t>http://cs.haifa.ac.il/hagit/courses/ip/Lectures/Ip11_MultiscaleRepx4.pdf</a:t>
            </a:r>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14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4105" y="441768"/>
            <a:ext cx="1920880"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Motivation</a:t>
            </a:r>
            <a:endParaRPr lang="en-US" sz="3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200" y="2972207"/>
            <a:ext cx="1358900" cy="14351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1973" y="2164233"/>
            <a:ext cx="2184400" cy="304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105" y="2167281"/>
            <a:ext cx="2182216" cy="3044952"/>
          </a:xfrm>
          <a:prstGeom prst="rect">
            <a:avLst/>
          </a:prstGeom>
        </p:spPr>
      </p:pic>
      <p:sp>
        <p:nvSpPr>
          <p:cNvPr id="7" name="TextBox 6"/>
          <p:cNvSpPr txBox="1"/>
          <p:nvPr/>
        </p:nvSpPr>
        <p:spPr>
          <a:xfrm>
            <a:off x="3733539" y="3366591"/>
            <a:ext cx="492443" cy="646331"/>
          </a:xfrm>
          <a:prstGeom prst="rect">
            <a:avLst/>
          </a:prstGeom>
          <a:noFill/>
        </p:spPr>
        <p:txBody>
          <a:bodyPr wrap="none" rtlCol="0">
            <a:spAutoFit/>
          </a:bodyPr>
          <a:lstStyle/>
          <a:p>
            <a:r>
              <a:rPr lang="en-US" sz="3600" dirty="0"/>
              <a:t>+</a:t>
            </a:r>
          </a:p>
        </p:txBody>
      </p:sp>
      <p:sp>
        <p:nvSpPr>
          <p:cNvPr id="8" name="TextBox 7"/>
          <p:cNvSpPr txBox="1"/>
          <p:nvPr/>
        </p:nvSpPr>
        <p:spPr>
          <a:xfrm>
            <a:off x="7185815" y="3385298"/>
            <a:ext cx="492443"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16848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Laplacian pyramid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176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6662756"/>
            <a:ext cx="5553075" cy="167202"/>
          </a:xfrm>
        </p:spPr>
        <p:txBody>
          <a:bodyPr>
            <a:noAutofit/>
          </a:bodyPr>
          <a:lstStyle/>
          <a:p>
            <a:r>
              <a:rPr lang="en-US" sz="1000" cap="none" dirty="0">
                <a:solidFill>
                  <a:schemeClr val="tx1"/>
                </a:solidFill>
                <a:latin typeface="Calibri" panose="020F0502020204030204" pitchFamily="34" charset="0"/>
                <a:cs typeface="Calibri" panose="020F0502020204030204" pitchFamily="34" charset="0"/>
              </a:rPr>
              <a:t>http://sepwww.stanford.edu/data/media/public/sep/morgan/texturematch/paper_html/node3.html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24" y="1450386"/>
            <a:ext cx="6745421" cy="5212370"/>
          </a:xfrm>
          <a:prstGeom prst="rect">
            <a:avLst/>
          </a:prstGeom>
        </p:spPr>
      </p:pic>
      <p:sp>
        <p:nvSpPr>
          <p:cNvPr id="8" name="TextBox 7"/>
          <p:cNvSpPr txBox="1"/>
          <p:nvPr/>
        </p:nvSpPr>
        <p:spPr>
          <a:xfrm>
            <a:off x="8428738" y="3116438"/>
            <a:ext cx="294163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Last level = </a:t>
            </a:r>
            <a:r>
              <a:rPr lang="en-US" dirty="0" err="1">
                <a:latin typeface="Calibri" panose="020F0502020204030204" pitchFamily="34" charset="0"/>
                <a:cs typeface="Calibri" panose="020F0502020204030204" pitchFamily="34" charset="0"/>
              </a:rPr>
              <a:t>gaussian</a:t>
            </a:r>
            <a:r>
              <a:rPr lang="en-US" dirty="0">
                <a:latin typeface="Calibri" panose="020F0502020204030204" pitchFamily="34" charset="0"/>
                <a:cs typeface="Calibri" panose="020F0502020204030204" pitchFamily="34" charset="0"/>
              </a:rPr>
              <a:t> last level</a:t>
            </a:r>
          </a:p>
        </p:txBody>
      </p:sp>
      <p:cxnSp>
        <p:nvCxnSpPr>
          <p:cNvPr id="10" name="Straight Arrow Connector 9"/>
          <p:cNvCxnSpPr>
            <a:stCxn id="8" idx="1"/>
          </p:cNvCxnSpPr>
          <p:nvPr/>
        </p:nvCxnSpPr>
        <p:spPr>
          <a:xfrm flipH="1" flipV="1">
            <a:off x="7758114" y="2957514"/>
            <a:ext cx="670624" cy="3435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3714750" y="5743575"/>
            <a:ext cx="659565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Laplacian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expand(</a:t>
            </a:r>
            <a:r>
              <a:rPr lang="en-US" sz="2000" dirty="0" err="1">
                <a:latin typeface="Calibri" panose="020F0502020204030204" pitchFamily="34" charset="0"/>
                <a:cs typeface="Calibri" panose="020F0502020204030204" pitchFamily="34" charset="0"/>
              </a:rPr>
              <a:t>gaussian</a:t>
            </a:r>
            <a:r>
              <a:rPr lang="en-US" sz="2000" dirty="0">
                <a:latin typeface="Calibri" panose="020F0502020204030204" pitchFamily="34" charset="0"/>
                <a:cs typeface="Calibri" panose="020F0502020204030204" pitchFamily="34" charset="0"/>
              </a:rPr>
              <a:t> level i+1)</a:t>
            </a:r>
          </a:p>
        </p:txBody>
      </p:sp>
      <p:sp>
        <p:nvSpPr>
          <p:cNvPr id="9" name="Title 1"/>
          <p:cNvSpPr txBox="1">
            <a:spLocks/>
          </p:cNvSpPr>
          <p:nvPr/>
        </p:nvSpPr>
        <p:spPr>
          <a:xfrm>
            <a:off x="884104" y="441768"/>
            <a:ext cx="5136497" cy="100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a:t>Laplacian pyramid blending</a:t>
            </a:r>
            <a:endParaRPr lang="en-US" sz="3200" dirty="0"/>
          </a:p>
        </p:txBody>
      </p:sp>
    </p:spTree>
    <p:extLst>
      <p:ext uri="{BB962C8B-B14F-4D97-AF65-F5344CB8AC3E}">
        <p14:creationId xmlns:p14="http://schemas.microsoft.com/office/powerpoint/2010/main" val="1387863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2" name="TextBox 1"/>
          <p:cNvSpPr txBox="1"/>
          <p:nvPr/>
        </p:nvSpPr>
        <p:spPr>
          <a:xfrm>
            <a:off x="884104" y="1450386"/>
            <a:ext cx="9811276" cy="2308324"/>
          </a:xfrm>
          <a:prstGeom prst="rect">
            <a:avLst/>
          </a:prstGeom>
          <a:noFill/>
        </p:spPr>
        <p:txBody>
          <a:bodyPr wrap="none" rtlCol="0">
            <a:spAutoFit/>
          </a:bodyPr>
          <a:lstStyle/>
          <a:p>
            <a:r>
              <a:rPr lang="en-US" sz="2400" dirty="0">
                <a:cs typeface="Calibri" panose="020F0502020204030204" pitchFamily="34" charset="0"/>
              </a:rPr>
              <a:t>General approach :</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Laplacian pyramids LA and LB from images A and B</a:t>
            </a:r>
          </a:p>
          <a:p>
            <a:pPr marL="285750" indent="-285750">
              <a:buFont typeface="Wingdings" charset="2"/>
              <a:buChar char="§"/>
            </a:pPr>
            <a:r>
              <a:rPr lang="en-US" sz="2400" dirty="0">
                <a:latin typeface="Calibri" panose="020F0502020204030204" pitchFamily="34" charset="0"/>
                <a:cs typeface="Calibri" panose="020F0502020204030204" pitchFamily="34" charset="0"/>
              </a:rPr>
              <a:t>Build a Gaussian pyramid GR from mask image.</a:t>
            </a:r>
          </a:p>
          <a:p>
            <a:pPr marL="285750" indent="-285750">
              <a:buFont typeface="Wingdings" charset="2"/>
              <a:buChar char="§"/>
            </a:pPr>
            <a:r>
              <a:rPr lang="en-US" sz="2400" dirty="0">
                <a:latin typeface="Calibri" panose="020F0502020204030204" pitchFamily="34" charset="0"/>
                <a:cs typeface="Calibri" panose="020F0502020204030204" pitchFamily="34" charset="0"/>
              </a:rPr>
              <a:t>Form a combined pyramid LS from LA and LB using nodes of GR as weights:</a:t>
            </a:r>
          </a:p>
          <a:p>
            <a:pPr marL="742950" lvl="1" indent="-285750">
              <a:buFont typeface="Wingdings" charset="2"/>
              <a:buChar char="§"/>
            </a:pPr>
            <a:r>
              <a:rPr lang="en-US" sz="2400" dirty="0">
                <a:latin typeface="Calibri" panose="020F0502020204030204" pitchFamily="34" charset="0"/>
                <a:cs typeface="Calibri" panose="020F0502020204030204" pitchFamily="34" charset="0"/>
              </a:rPr>
              <a:t>LS(</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LA(</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(1 – GR(</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 * LB(</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j)</a:t>
            </a:r>
          </a:p>
          <a:p>
            <a:pPr marL="285750" indent="-285750">
              <a:buFont typeface="Wingdings" charset="2"/>
              <a:buChar char="§"/>
            </a:pPr>
            <a:r>
              <a:rPr lang="en-US" sz="2400" dirty="0">
                <a:latin typeface="Calibri" panose="020F0502020204030204" pitchFamily="34" charset="0"/>
                <a:cs typeface="Calibri" panose="020F0502020204030204" pitchFamily="34" charset="0"/>
              </a:rPr>
              <a:t>Collapse the LS pyramid to get the final balanced image</a:t>
            </a:r>
          </a:p>
        </p:txBody>
      </p:sp>
    </p:spTree>
    <p:extLst>
      <p:ext uri="{BB962C8B-B14F-4D97-AF65-F5344CB8AC3E}">
        <p14:creationId xmlns:p14="http://schemas.microsoft.com/office/powerpoint/2010/main" val="132308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Laplacian pyramid blending</a:t>
            </a:r>
          </a:p>
        </p:txBody>
      </p:sp>
      <p:sp>
        <p:nvSpPr>
          <p:cNvPr id="5" name="TextBox 4"/>
          <p:cNvSpPr txBox="1"/>
          <p:nvPr/>
        </p:nvSpPr>
        <p:spPr>
          <a:xfrm>
            <a:off x="3890883" y="3445754"/>
            <a:ext cx="492443" cy="646331"/>
          </a:xfrm>
          <a:prstGeom prst="rect">
            <a:avLst/>
          </a:prstGeom>
          <a:noFill/>
        </p:spPr>
        <p:txBody>
          <a:bodyPr wrap="none" rtlCol="0">
            <a:spAutoFit/>
          </a:bodyPr>
          <a:lstStyle/>
          <a:p>
            <a:r>
              <a:rPr lang="en-US" sz="3600" dirty="0"/>
              <a:t>+</a:t>
            </a:r>
          </a:p>
        </p:txBody>
      </p:sp>
      <p:sp>
        <p:nvSpPr>
          <p:cNvPr id="7" name="TextBox 6"/>
          <p:cNvSpPr txBox="1"/>
          <p:nvPr/>
        </p:nvSpPr>
        <p:spPr>
          <a:xfrm>
            <a:off x="7850485" y="3445753"/>
            <a:ext cx="492443" cy="646331"/>
          </a:xfrm>
          <a:prstGeom prst="rect">
            <a:avLst/>
          </a:prstGeom>
          <a:noFill/>
        </p:spPr>
        <p:txBody>
          <a:bodyPr wrap="none" rtlCol="0">
            <a:spAutoFit/>
          </a:bodyPr>
          <a:lstStyle/>
          <a:p>
            <a:r>
              <a:rPr lang="en-US" sz="3600" dirty="0"/>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284" y="1825835"/>
            <a:ext cx="2746633" cy="3657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04" y="1825835"/>
            <a:ext cx="2750076" cy="36576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9496" y="1825835"/>
            <a:ext cx="2746633" cy="3657600"/>
          </a:xfrm>
          <a:prstGeom prst="rect">
            <a:avLst/>
          </a:prstGeom>
        </p:spPr>
      </p:pic>
    </p:spTree>
    <p:extLst>
      <p:ext uri="{BB962C8B-B14F-4D97-AF65-F5344CB8AC3E}">
        <p14:creationId xmlns:p14="http://schemas.microsoft.com/office/powerpoint/2010/main" val="4876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Poisson blending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5043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p:sp>
        <p:nvSpPr>
          <p:cNvPr id="3" name="TextBox 2"/>
          <p:cNvSpPr txBox="1"/>
          <p:nvPr/>
        </p:nvSpPr>
        <p:spPr>
          <a:xfrm>
            <a:off x="884104" y="4040659"/>
            <a:ext cx="5718681" cy="1754326"/>
          </a:xfrm>
          <a:prstGeom prst="rect">
            <a:avLst/>
          </a:prstGeom>
          <a:noFill/>
        </p:spPr>
        <p:txBody>
          <a:bodyPr wrap="none" rtlCol="0">
            <a:spAutoFit/>
          </a:bodyPr>
          <a:lstStyle/>
          <a:p>
            <a:pPr marL="285750" indent="-285750">
              <a:buFont typeface="Wingdings" charset="2"/>
              <a:buChar char="§"/>
            </a:pPr>
            <a:r>
              <a:rPr lang="en-US" dirty="0">
                <a:latin typeface="Calibri" panose="020F0502020204030204" pitchFamily="34" charset="0"/>
                <a:cs typeface="Calibri" panose="020F0502020204030204" pitchFamily="34" charset="0"/>
              </a:rPr>
              <a:t>v – Gradient of a region in an image</a:t>
            </a:r>
          </a:p>
          <a:p>
            <a:pPr marL="285750" indent="-285750">
              <a:buFont typeface="Wingdings" charset="2"/>
              <a:buChar char="§"/>
            </a:pPr>
            <a:r>
              <a:rPr lang="en-US" dirty="0">
                <a:latin typeface="Calibri" panose="020F0502020204030204" pitchFamily="34" charset="0"/>
                <a:cs typeface="Calibri" panose="020F0502020204030204" pitchFamily="34" charset="0"/>
              </a:rPr>
              <a:t>g – Selected region of source</a:t>
            </a:r>
          </a:p>
          <a:p>
            <a:pPr marL="285750" indent="-285750">
              <a:buFont typeface="Wingdings" charset="2"/>
              <a:buChar char="§"/>
            </a:pPr>
            <a:r>
              <a:rPr lang="en-US" dirty="0">
                <a:latin typeface="Calibri" panose="020F0502020204030204" pitchFamily="34" charset="0"/>
                <a:cs typeface="Calibri" panose="020F0502020204030204" pitchFamily="34" charset="0"/>
              </a:rPr>
              <a:t>f* – Known functions that exist in domain S</a:t>
            </a:r>
          </a:p>
          <a:p>
            <a:pPr marL="285750" indent="-285750">
              <a:buFont typeface="Wingdings" charset="2"/>
              <a:buChar char="§"/>
            </a:pPr>
            <a:r>
              <a:rPr lang="en-US" dirty="0">
                <a:latin typeface="Calibri" panose="020F0502020204030204" pitchFamily="34" charset="0"/>
                <a:cs typeface="Calibri" panose="020F0502020204030204" pitchFamily="34" charset="0"/>
              </a:rPr>
              <a:t>f – Unknown functions that exist in domain </a:t>
            </a:r>
            <a:r>
              <a:rPr lang="en-US" dirty="0" err="1">
                <a:latin typeface="Calibri" panose="020F0502020204030204" pitchFamily="34" charset="0"/>
                <a:cs typeface="Calibri" panose="020F0502020204030204" pitchFamily="34" charset="0"/>
              </a:rPr>
              <a:t>Ω</a:t>
            </a:r>
            <a:endParaRPr lang="en-US" dirty="0">
              <a:latin typeface="Calibri" panose="020F0502020204030204" pitchFamily="34" charset="0"/>
              <a:cs typeface="Calibri" panose="020F0502020204030204" pitchFamily="34" charset="0"/>
            </a:endParaRPr>
          </a:p>
          <a:p>
            <a:pPr marL="285750" indent="-285750">
              <a:buFont typeface="Wingdings" charset="2"/>
              <a:buChar char="§"/>
            </a:pP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Region g that is now placed on domain S</a:t>
            </a:r>
          </a:p>
          <a:p>
            <a:pPr marL="285750" indent="-285750">
              <a:buFont typeface="Wingdings" charset="2"/>
              <a:buChar char="§"/>
            </a:pP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Ω</a:t>
            </a:r>
            <a:r>
              <a:rPr lang="en-US" dirty="0">
                <a:latin typeface="Calibri" panose="020F0502020204030204" pitchFamily="34" charset="0"/>
                <a:cs typeface="Calibri" panose="020F0502020204030204" pitchFamily="34" charset="0"/>
              </a:rPr>
              <a:t> – Boundaries between the source and target regions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662" y="1450386"/>
            <a:ext cx="2965278" cy="16168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365" y="3294105"/>
            <a:ext cx="2235769" cy="2500880"/>
          </a:xfrm>
          <a:prstGeom prst="rect">
            <a:avLst/>
          </a:prstGeom>
        </p:spPr>
      </p:pic>
      <p:sp>
        <p:nvSpPr>
          <p:cNvPr id="7" name="矩形 6">
            <a:extLst>
              <a:ext uri="{FF2B5EF4-FFF2-40B4-BE49-F238E27FC236}">
                <a16:creationId xmlns:a16="http://schemas.microsoft.com/office/drawing/2014/main" id="{AE6C319E-F837-45EB-8A62-7987EFA940B7}"/>
              </a:ext>
            </a:extLst>
          </p:cNvPr>
          <p:cNvSpPr/>
          <p:nvPr/>
        </p:nvSpPr>
        <p:spPr>
          <a:xfrm>
            <a:off x="9771398" y="5794985"/>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pic>
        <p:nvPicPr>
          <p:cNvPr id="8" name="图片 7">
            <a:extLst>
              <a:ext uri="{FF2B5EF4-FFF2-40B4-BE49-F238E27FC236}">
                <a16:creationId xmlns:a16="http://schemas.microsoft.com/office/drawing/2014/main" id="{95DC24D4-2BA0-44F5-980E-D5E8C40B5011}"/>
              </a:ext>
            </a:extLst>
          </p:cNvPr>
          <p:cNvPicPr>
            <a:picLocks noChangeAspect="1"/>
          </p:cNvPicPr>
          <p:nvPr/>
        </p:nvPicPr>
        <p:blipFill>
          <a:blip r:embed="rId5"/>
          <a:stretch>
            <a:fillRect/>
          </a:stretch>
        </p:blipFill>
        <p:spPr>
          <a:xfrm>
            <a:off x="1108920" y="1619524"/>
            <a:ext cx="5610225" cy="1920618"/>
          </a:xfrm>
          <a:prstGeom prst="rect">
            <a:avLst/>
          </a:prstGeom>
        </p:spPr>
      </p:pic>
    </p:spTree>
    <p:extLst>
      <p:ext uri="{BB962C8B-B14F-4D97-AF65-F5344CB8AC3E}">
        <p14:creationId xmlns:p14="http://schemas.microsoft.com/office/powerpoint/2010/main" val="75921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104" y="441768"/>
            <a:ext cx="5136497" cy="1008618"/>
          </a:xfrm>
        </p:spPr>
        <p:txBody>
          <a:bodyPr>
            <a:normAutofit/>
          </a:bodyPr>
          <a:lstStyle/>
          <a:p>
            <a:r>
              <a:rPr lang="en-US" sz="3200" dirty="0"/>
              <a:t>Poisson blending</a:t>
            </a:r>
          </a:p>
        </p:txBody>
      </p:sp>
      <mc:AlternateContent xmlns:mc="http://schemas.openxmlformats.org/markup-compatibility/2006" xmlns:a14="http://schemas.microsoft.com/office/drawing/2010/main">
        <mc:Choice Requires="a14">
          <p:sp>
            <p:nvSpPr>
              <p:cNvPr id="3" name="TextBox 2"/>
              <p:cNvSpPr txBox="1"/>
              <p:nvPr/>
            </p:nvSpPr>
            <p:spPr>
              <a:xfrm>
                <a:off x="2485091" y="5091538"/>
                <a:ext cx="35670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cs typeface="Calibri" panose="020F0502020204030204" pitchFamily="34" charset="0"/>
                        </a:rPr>
                        <m:t>𝐴</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485091" y="5091538"/>
                <a:ext cx="356701" cy="492443"/>
              </a:xfrm>
              <a:prstGeom prst="rect">
                <a:avLst/>
              </a:prstGeom>
              <a:blipFill>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884104" y="2643798"/>
            <a:ext cx="3665650" cy="868049"/>
          </a:xfrm>
          <a:prstGeom prst="rect">
            <a:avLst/>
          </a:prstGeom>
        </p:spPr>
      </p:pic>
      <p:pic>
        <p:nvPicPr>
          <p:cNvPr id="8" name="Picture 7"/>
          <p:cNvPicPr>
            <a:picLocks noChangeAspect="1"/>
          </p:cNvPicPr>
          <p:nvPr/>
        </p:nvPicPr>
        <p:blipFill>
          <a:blip r:embed="rId5"/>
          <a:stretch>
            <a:fillRect/>
          </a:stretch>
        </p:blipFill>
        <p:spPr>
          <a:xfrm>
            <a:off x="2513316" y="3668158"/>
            <a:ext cx="4358747" cy="742424"/>
          </a:xfrm>
          <a:prstGeom prst="rect">
            <a:avLst/>
          </a:prstGeom>
        </p:spPr>
      </p:pic>
      <p:pic>
        <p:nvPicPr>
          <p:cNvPr id="9" name="Picture 8"/>
          <p:cNvPicPr>
            <a:picLocks noChangeAspect="1"/>
          </p:cNvPicPr>
          <p:nvPr/>
        </p:nvPicPr>
        <p:blipFill>
          <a:blip r:embed="rId6"/>
          <a:stretch>
            <a:fillRect/>
          </a:stretch>
        </p:blipFill>
        <p:spPr>
          <a:xfrm>
            <a:off x="5502018" y="2725001"/>
            <a:ext cx="1117268" cy="603929"/>
          </a:xfrm>
          <a:prstGeom prst="rect">
            <a:avLst/>
          </a:prstGeom>
        </p:spPr>
      </p:pic>
      <p:pic>
        <p:nvPicPr>
          <p:cNvPr id="10" name="Picture 9"/>
          <p:cNvPicPr>
            <a:picLocks noChangeAspect="1"/>
          </p:cNvPicPr>
          <p:nvPr/>
        </p:nvPicPr>
        <p:blipFill>
          <a:blip r:embed="rId7"/>
          <a:stretch>
            <a:fillRect/>
          </a:stretch>
        </p:blipFill>
        <p:spPr>
          <a:xfrm>
            <a:off x="7743160" y="2796603"/>
            <a:ext cx="1094217" cy="460723"/>
          </a:xfrm>
          <a:prstGeom prst="rect">
            <a:avLst/>
          </a:prstGeom>
        </p:spPr>
      </p:pic>
      <p:sp>
        <p:nvSpPr>
          <p:cNvPr id="11" name="TextBox 10"/>
          <p:cNvSpPr txBox="1"/>
          <p:nvPr/>
        </p:nvSpPr>
        <p:spPr>
          <a:xfrm>
            <a:off x="4545355" y="2797771"/>
            <a:ext cx="9541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with </a:t>
            </a:r>
          </a:p>
        </p:txBody>
      </p:sp>
      <p:sp>
        <p:nvSpPr>
          <p:cNvPr id="12" name="TextBox 11"/>
          <p:cNvSpPr txBox="1"/>
          <p:nvPr/>
        </p:nvSpPr>
        <p:spPr>
          <a:xfrm>
            <a:off x="6658516" y="2806047"/>
            <a:ext cx="10454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 for all</a:t>
            </a:r>
          </a:p>
        </p:txBody>
      </p:sp>
      <p:sp>
        <p:nvSpPr>
          <p:cNvPr id="13" name="TextBox 12"/>
          <p:cNvSpPr txBox="1"/>
          <p:nvPr/>
        </p:nvSpPr>
        <p:spPr>
          <a:xfrm>
            <a:off x="884104" y="3668158"/>
            <a:ext cx="136768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Solution: </a:t>
            </a:r>
          </a:p>
        </p:txBody>
      </p:sp>
      <mc:AlternateContent xmlns:mc="http://schemas.openxmlformats.org/markup-compatibility/2006" xmlns:a14="http://schemas.microsoft.com/office/drawing/2010/main">
        <mc:Choice Requires="a14">
          <p:sp>
            <p:nvSpPr>
              <p:cNvPr id="18" name="TextBox 17"/>
              <p:cNvSpPr txBox="1"/>
              <p:nvPr/>
            </p:nvSpPr>
            <p:spPr>
              <a:xfrm>
                <a:off x="5739156" y="5096725"/>
                <a:ext cx="3328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oMath>
                  </m:oMathPara>
                </a14:m>
                <a:endParaRPr lang="en-US" sz="3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739156" y="5096725"/>
                <a:ext cx="332848"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198399" y="5091537"/>
                <a:ext cx="3013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198399" y="5091537"/>
                <a:ext cx="301365"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913315" y="5053578"/>
                <a:ext cx="3406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oMath>
                  </m:oMathPara>
                </a14:m>
                <a:endParaRPr lang="en-US" sz="3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913315" y="5053578"/>
                <a:ext cx="340670" cy="4924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42109" y="5091537"/>
                <a:ext cx="4087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4742109" y="5091537"/>
                <a:ext cx="408766" cy="492443"/>
              </a:xfrm>
              <a:prstGeom prst="rect">
                <a:avLst/>
              </a:prstGeom>
              <a:blipFill>
                <a:blip r:embed="rId11"/>
                <a:stretch>
                  <a:fillRect/>
                </a:stretch>
              </a:blipFill>
            </p:spPr>
            <p:txBody>
              <a:bodyPr/>
              <a:lstStyle/>
              <a:p>
                <a:r>
                  <a:rPr lang="en-US">
                    <a:noFill/>
                  </a:rPr>
                  <a:t> </a:t>
                </a:r>
              </a:p>
            </p:txBody>
          </p:sp>
        </mc:Fallback>
      </mc:AlternateContent>
      <p:sp>
        <p:nvSpPr>
          <p:cNvPr id="2" name="文本框 1">
            <a:extLst>
              <a:ext uri="{FF2B5EF4-FFF2-40B4-BE49-F238E27FC236}">
                <a16:creationId xmlns:a16="http://schemas.microsoft.com/office/drawing/2014/main" id="{6D093A2C-9B2E-4EFD-A90A-4DF78D315284}"/>
              </a:ext>
            </a:extLst>
          </p:cNvPr>
          <p:cNvSpPr txBox="1"/>
          <p:nvPr/>
        </p:nvSpPr>
        <p:spPr>
          <a:xfrm>
            <a:off x="5199553" y="5662513"/>
            <a:ext cx="1412053" cy="646331"/>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Source gradient</a:t>
            </a:r>
          </a:p>
          <a:p>
            <a:pPr algn="ctr"/>
            <a:r>
              <a:rPr lang="en-US" sz="1200" dirty="0">
                <a:latin typeface="Calibri" panose="020F0502020204030204" pitchFamily="34" charset="0"/>
                <a:cs typeface="Calibri" panose="020F0502020204030204" pitchFamily="34" charset="0"/>
              </a:rPr>
              <a:t>with</a:t>
            </a:r>
          </a:p>
          <a:p>
            <a:pPr algn="ctr"/>
            <a:r>
              <a:rPr lang="en-US" sz="1200" dirty="0">
                <a:latin typeface="Calibri" panose="020F0502020204030204" pitchFamily="34" charset="0"/>
                <a:cs typeface="Calibri" panose="020F0502020204030204" pitchFamily="34" charset="0"/>
              </a:rPr>
              <a:t>Boundary condition</a:t>
            </a:r>
          </a:p>
        </p:txBody>
      </p:sp>
      <p:sp>
        <p:nvSpPr>
          <p:cNvPr id="22" name="文本框 21">
            <a:extLst>
              <a:ext uri="{FF2B5EF4-FFF2-40B4-BE49-F238E27FC236}">
                <a16:creationId xmlns:a16="http://schemas.microsoft.com/office/drawing/2014/main" id="{ACFE4D47-D0D8-43B8-AFE1-C97E6113E781}"/>
              </a:ext>
            </a:extLst>
          </p:cNvPr>
          <p:cNvSpPr txBox="1"/>
          <p:nvPr/>
        </p:nvSpPr>
        <p:spPr>
          <a:xfrm>
            <a:off x="3731500" y="5754845"/>
            <a:ext cx="697627"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Blended</a:t>
            </a:r>
          </a:p>
          <a:p>
            <a:pPr algn="ctr"/>
            <a:r>
              <a:rPr lang="en-US" sz="1200" dirty="0">
                <a:latin typeface="Calibri" panose="020F0502020204030204" pitchFamily="34" charset="0"/>
                <a:cs typeface="Calibri" panose="020F0502020204030204" pitchFamily="34" charset="0"/>
              </a:rPr>
              <a:t>source</a:t>
            </a:r>
          </a:p>
        </p:txBody>
      </p:sp>
      <p:sp>
        <p:nvSpPr>
          <p:cNvPr id="23" name="文本框 22">
            <a:extLst>
              <a:ext uri="{FF2B5EF4-FFF2-40B4-BE49-F238E27FC236}">
                <a16:creationId xmlns:a16="http://schemas.microsoft.com/office/drawing/2014/main" id="{489D88A2-8E1D-4708-B10F-A2F354AE03DC}"/>
              </a:ext>
            </a:extLst>
          </p:cNvPr>
          <p:cNvSpPr txBox="1"/>
          <p:nvPr/>
        </p:nvSpPr>
        <p:spPr>
          <a:xfrm>
            <a:off x="2333379" y="5754845"/>
            <a:ext cx="730072" cy="461665"/>
          </a:xfrm>
          <a:prstGeom prst="rect">
            <a:avLst/>
          </a:prstGeom>
          <a:noFill/>
        </p:spPr>
        <p:txBody>
          <a:bodyPr wrap="none" rtlCol="0">
            <a:spAutoFit/>
          </a:bodyPr>
          <a:lstStyle/>
          <a:p>
            <a:pPr algn="ctr"/>
            <a:r>
              <a:rPr lang="en-US" sz="1200" dirty="0">
                <a:latin typeface="Calibri" panose="020F0502020204030204" pitchFamily="34" charset="0"/>
                <a:cs typeface="Calibri" panose="020F0502020204030204" pitchFamily="34" charset="0"/>
              </a:rPr>
              <a:t>Gradient</a:t>
            </a:r>
          </a:p>
          <a:p>
            <a:pPr algn="ctr"/>
            <a:r>
              <a:rPr lang="en-US" sz="1200" dirty="0">
                <a:latin typeface="Calibri" panose="020F0502020204030204" pitchFamily="34" charset="0"/>
                <a:cs typeface="Calibri" panose="020F0502020204030204" pitchFamily="34" charset="0"/>
              </a:rPr>
              <a:t>operator</a:t>
            </a:r>
          </a:p>
        </p:txBody>
      </p:sp>
      <p:sp>
        <p:nvSpPr>
          <p:cNvPr id="24" name="右大括号 23">
            <a:extLst>
              <a:ext uri="{FF2B5EF4-FFF2-40B4-BE49-F238E27FC236}">
                <a16:creationId xmlns:a16="http://schemas.microsoft.com/office/drawing/2014/main" id="{15EE48F1-2E3E-4633-BE04-1252B5F104DF}"/>
              </a:ext>
            </a:extLst>
          </p:cNvPr>
          <p:cNvSpPr/>
          <p:nvPr/>
        </p:nvSpPr>
        <p:spPr>
          <a:xfrm rot="5400000">
            <a:off x="3358865" y="3756567"/>
            <a:ext cx="299757" cy="18407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右大括号 24">
            <a:extLst>
              <a:ext uri="{FF2B5EF4-FFF2-40B4-BE49-F238E27FC236}">
                <a16:creationId xmlns:a16="http://schemas.microsoft.com/office/drawing/2014/main" id="{D0625252-D544-412B-857F-D731463E30CA}"/>
              </a:ext>
            </a:extLst>
          </p:cNvPr>
          <p:cNvSpPr/>
          <p:nvPr/>
        </p:nvSpPr>
        <p:spPr>
          <a:xfrm rot="5400000">
            <a:off x="5763065" y="3795302"/>
            <a:ext cx="299757" cy="176329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6" name="图片 7">
            <a:extLst>
              <a:ext uri="{FF2B5EF4-FFF2-40B4-BE49-F238E27FC236}">
                <a16:creationId xmlns:a16="http://schemas.microsoft.com/office/drawing/2014/main" id="{95DC24D4-2BA0-44F5-980E-D5E8C40B5011}"/>
              </a:ext>
            </a:extLst>
          </p:cNvPr>
          <p:cNvPicPr>
            <a:picLocks noChangeAspect="1"/>
          </p:cNvPicPr>
          <p:nvPr/>
        </p:nvPicPr>
        <p:blipFill>
          <a:blip r:embed="rId12"/>
          <a:stretch>
            <a:fillRect/>
          </a:stretch>
        </p:blipFill>
        <p:spPr>
          <a:xfrm>
            <a:off x="5963075" y="788481"/>
            <a:ext cx="5610225" cy="1920618"/>
          </a:xfrm>
          <a:prstGeom prst="rect">
            <a:avLst/>
          </a:prstGeom>
        </p:spPr>
      </p:pic>
      <p:sp>
        <p:nvSpPr>
          <p:cNvPr id="27" name="矩形 26">
            <a:extLst>
              <a:ext uri="{FF2B5EF4-FFF2-40B4-BE49-F238E27FC236}">
                <a16:creationId xmlns:a16="http://schemas.microsoft.com/office/drawing/2014/main" id="{F5857AB2-45D5-4E92-8056-0B8238B1C175}"/>
              </a:ext>
            </a:extLst>
          </p:cNvPr>
          <p:cNvSpPr/>
          <p:nvPr/>
        </p:nvSpPr>
        <p:spPr>
          <a:xfrm>
            <a:off x="10422715" y="2570599"/>
            <a:ext cx="1275542"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[Patrick et al. 03] </a:t>
            </a:r>
          </a:p>
        </p:txBody>
      </p:sp>
    </p:spTree>
    <p:extLst>
      <p:ext uri="{BB962C8B-B14F-4D97-AF65-F5344CB8AC3E}">
        <p14:creationId xmlns:p14="http://schemas.microsoft.com/office/powerpoint/2010/main" val="6868818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1453</TotalTime>
  <Words>1536</Words>
  <Application>Microsoft Office PowerPoint</Application>
  <PresentationFormat>宽屏</PresentationFormat>
  <Paragraphs>256</Paragraphs>
  <Slides>18</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Calibri</vt:lpstr>
      <vt:lpstr>Cambria Math</vt:lpstr>
      <vt:lpstr>Rockwell</vt:lpstr>
      <vt:lpstr>Rockwell Condensed</vt:lpstr>
      <vt:lpstr>Rockwell Extra Bold</vt:lpstr>
      <vt:lpstr>Wingdings</vt:lpstr>
      <vt:lpstr>Wood Type</vt:lpstr>
      <vt:lpstr>Image blending</vt:lpstr>
      <vt:lpstr>PowerPoint 演示文稿</vt:lpstr>
      <vt:lpstr>Laplacian pyramid blending</vt:lpstr>
      <vt:lpstr>http://sepwww.stanford.edu/data/media/public/sep/morgan/texturematch/paper_html/node3.html</vt:lpstr>
      <vt:lpstr>Laplacian pyramid blending</vt:lpstr>
      <vt:lpstr>Laplacian pyramid blending</vt:lpstr>
      <vt:lpstr>Poisson blending</vt:lpstr>
      <vt:lpstr>Poisson blending</vt:lpstr>
      <vt:lpstr>Poisson blending</vt:lpstr>
      <vt:lpstr>Poisson blending</vt:lpstr>
      <vt:lpstr>Poisson blending</vt:lpstr>
      <vt:lpstr>Poisson blending : take logarithm</vt:lpstr>
      <vt:lpstr>Poisson blending : mixing gradients</vt:lpstr>
      <vt:lpstr>Poisson blending : texture flattening</vt:lpstr>
      <vt:lpstr>Poisson blending : local illumination change</vt:lpstr>
      <vt:lpstr>Poisson blending : local color change</vt:lpstr>
      <vt:lpstr>Poisson blending : seamless tiling</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blending</dc:title>
  <dc:creator>Xinbei Fu</dc:creator>
  <cp:lastModifiedBy>SAMSUNG</cp:lastModifiedBy>
  <cp:revision>89</cp:revision>
  <dcterms:created xsi:type="dcterms:W3CDTF">2018-03-09T14:59:07Z</dcterms:created>
  <dcterms:modified xsi:type="dcterms:W3CDTF">2018-03-10T16:33:34Z</dcterms:modified>
</cp:coreProperties>
</file>